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ntserrat SemiBold"/>
      <p:regular r:id="rId41"/>
      <p:bold r:id="rId42"/>
      <p:italic r:id="rId43"/>
      <p:boldItalic r:id="rId44"/>
    </p:embeddedFont>
    <p:embeddedFont>
      <p:font typeface="Montserrat"/>
      <p:regular r:id="rId45"/>
      <p:bold r:id="rId46"/>
      <p:italic r:id="rId47"/>
      <p:boldItalic r:id="rId48"/>
    </p:embeddedFont>
    <p:embeddedFont>
      <p:font typeface="Poppins"/>
      <p:regular r:id="rId49"/>
      <p:bold r:id="rId50"/>
      <p:italic r:id="rId51"/>
      <p:boldItalic r:id="rId52"/>
    </p:embeddedFont>
    <p:embeddedFont>
      <p:font typeface="Montserrat Light"/>
      <p:regular r:id="rId53"/>
      <p:bold r:id="rId54"/>
      <p:italic r:id="rId55"/>
      <p:boldItalic r:id="rId56"/>
    </p:embeddedFont>
    <p:embeddedFont>
      <p:font typeface="Poppins Medium"/>
      <p:regular r:id="rId57"/>
      <p:bold r:id="rId58"/>
      <p:italic r:id="rId59"/>
      <p:boldItalic r:id="rId60"/>
    </p:embeddedFont>
    <p:embeddedFont>
      <p:font typeface="Spectral"/>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8">
          <p15:clr>
            <a:srgbClr val="747775"/>
          </p15:clr>
        </p15:guide>
        <p15:guide id="2" pos="2880">
          <p15:clr>
            <a:srgbClr val="000000"/>
          </p15:clr>
        </p15:guide>
      </p15:sldGuideLst>
    </p:ext>
    <p:ext uri="GoogleSlidesCustomDataVersion2">
      <go:slidesCustomData xmlns:go="http://customooxmlschemas.google.com/" r:id="rId65" roundtripDataSignature="AMtx7mgX2p+2bVMzNTPP+tu+VxjYGakF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8"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SemiBold-bold.fntdata"/><Relationship Id="rId41" Type="http://schemas.openxmlformats.org/officeDocument/2006/relationships/font" Target="fonts/MontserratSemiBold-regular.fntdata"/><Relationship Id="rId44" Type="http://schemas.openxmlformats.org/officeDocument/2006/relationships/font" Target="fonts/MontserratSemiBold-boldItalic.fntdata"/><Relationship Id="rId43" Type="http://schemas.openxmlformats.org/officeDocument/2006/relationships/font" Target="fonts/MontserratSemiBold-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pectral-bold.fntdata"/><Relationship Id="rId61" Type="http://schemas.openxmlformats.org/officeDocument/2006/relationships/font" Target="fonts/Spectral-regular.fntdata"/><Relationship Id="rId20" Type="http://schemas.openxmlformats.org/officeDocument/2006/relationships/slide" Target="slides/slide15.xml"/><Relationship Id="rId64" Type="http://schemas.openxmlformats.org/officeDocument/2006/relationships/font" Target="fonts/Spectral-boldItalic.fntdata"/><Relationship Id="rId63" Type="http://schemas.openxmlformats.org/officeDocument/2006/relationships/font" Target="fonts/Spectral-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oppinsMedium-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MontserratLight-regular.fntdata"/><Relationship Id="rId52" Type="http://schemas.openxmlformats.org/officeDocument/2006/relationships/font" Target="fonts/Poppins-boldItalic.fntdata"/><Relationship Id="rId11" Type="http://schemas.openxmlformats.org/officeDocument/2006/relationships/slide" Target="slides/slide6.xml"/><Relationship Id="rId55" Type="http://schemas.openxmlformats.org/officeDocument/2006/relationships/font" Target="fonts/MontserratLight-italic.fntdata"/><Relationship Id="rId10" Type="http://schemas.openxmlformats.org/officeDocument/2006/relationships/slide" Target="slides/slide5.xml"/><Relationship Id="rId54" Type="http://schemas.openxmlformats.org/officeDocument/2006/relationships/font" Target="fonts/MontserratLight-bold.fntdata"/><Relationship Id="rId13" Type="http://schemas.openxmlformats.org/officeDocument/2006/relationships/slide" Target="slides/slide8.xml"/><Relationship Id="rId57" Type="http://schemas.openxmlformats.org/officeDocument/2006/relationships/font" Target="fonts/PoppinsMedium-regular.fntdata"/><Relationship Id="rId12" Type="http://schemas.openxmlformats.org/officeDocument/2006/relationships/slide" Target="slides/slide7.xml"/><Relationship Id="rId56" Type="http://schemas.openxmlformats.org/officeDocument/2006/relationships/font" Target="fonts/MontserratLight-boldItalic.fntdata"/><Relationship Id="rId15" Type="http://schemas.openxmlformats.org/officeDocument/2006/relationships/slide" Target="slides/slide10.xml"/><Relationship Id="rId59" Type="http://schemas.openxmlformats.org/officeDocument/2006/relationships/font" Target="fonts/PoppinsMedium-italic.fntdata"/><Relationship Id="rId14" Type="http://schemas.openxmlformats.org/officeDocument/2006/relationships/slide" Target="slides/slide9.xml"/><Relationship Id="rId58" Type="http://schemas.openxmlformats.org/officeDocument/2006/relationships/font" Target="fonts/Poppins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5dd1f6fff_2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c5dd1f6fff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5dd1f6fff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c5dd1f6fff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5dd1f6fff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c5dd1f6fff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5dd1f6fff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c5dd1f6fff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5dd1f6fff_1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c5dd1f6fff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5dd1f6fff_1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c5dd1f6fff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5dd1f6ff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2c5dd1f6ff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5dd1f6fff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c5dd1f6fff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3924c436e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2c3924c436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5dd1f6fff_1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c5dd1f6fff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5dd1f6fff_1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c5dd1f6fff_1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5dd1f6fff_1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c5dd1f6fff_1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5dd1f6fff_1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c5dd1f6fff_1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5dd1f6fff_1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c5dd1f6fff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5dd1f6fff_1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c5dd1f6fff_1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5dd1f6fff_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c5dd1f6fff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5dd1f6fff_1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c5dd1f6fff_1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5dd1f6fff_1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c5dd1f6fff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5dd1f6fff_1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c5dd1f6fff_1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3924c436e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2c3924c436e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5dd1f6fff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c5dd1f6fff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c5ea7e8553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c5ea7e855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3924c436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c3924c436e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3924c436e_1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c3924c436e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3924c436e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c3924c436e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6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6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6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6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6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17" name="Shape 17"/>
        <p:cNvGrpSpPr/>
        <p:nvPr/>
      </p:nvGrpSpPr>
      <p:grpSpPr>
        <a:xfrm>
          <a:off x="0" y="0"/>
          <a:ext cx="0" cy="0"/>
          <a:chOff x="0" y="0"/>
          <a:chExt cx="0" cy="0"/>
        </a:xfrm>
      </p:grpSpPr>
      <p:sp>
        <p:nvSpPr>
          <p:cNvPr id="18" name="Google Shape;18;p62"/>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500" u="none" cap="none" strike="noStrike">
                <a:solidFill>
                  <a:srgbClr val="7F7F7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6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62"/>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5" name="Google Shape;2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6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6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6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forms.gle/2rap7ToKqx4ipYRq7" TargetMode="External"/><Relationship Id="rId5" Type="http://schemas.openxmlformats.org/officeDocument/2006/relationships/hyperlink" Target="https://forms.gle/DZCPvPpzPrEULUhW9" TargetMode="External"/><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3.jpg"/><Relationship Id="rId4" Type="http://schemas.openxmlformats.org/officeDocument/2006/relationships/image" Target="../media/image40.png"/><Relationship Id="rId5"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hyperlink" Target="http://www.hyperiondev.com" TargetMode="External"/><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www.hyperiondev.com" TargetMode="External"/><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hyperlink" Target="https://visualgo.net/en/bs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lt1"/>
                </a:solidFill>
                <a:latin typeface="Montserrat"/>
                <a:ea typeface="Montserrat"/>
                <a:cs typeface="Montserrat"/>
                <a:sym typeface="Montserrat"/>
              </a:rPr>
              <a:t>SESSION NAME HERE</a:t>
            </a:r>
            <a:endParaRPr b="0" i="0" sz="1400" u="none" cap="none" strike="noStrike">
              <a:solidFill>
                <a:srgbClr val="000000"/>
              </a:solidFill>
              <a:latin typeface="Arial"/>
              <a:ea typeface="Arial"/>
              <a:cs typeface="Arial"/>
              <a:sym typeface="Arial"/>
            </a:endParaRPr>
          </a:p>
        </p:txBody>
      </p:sp>
      <p:pic>
        <p:nvPicPr>
          <p:cNvPr id="59" name="Google Shape;59;p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60" name="Google Shape;60;p1"/>
          <p:cNvPicPr preferRelativeResize="0"/>
          <p:nvPr/>
        </p:nvPicPr>
        <p:blipFill rotWithShape="1">
          <a:blip r:embed="rId4">
            <a:alphaModFix/>
          </a:blip>
          <a:srcRect b="0" l="0" r="0" t="0"/>
          <a:stretch/>
        </p:blipFill>
        <p:spPr>
          <a:xfrm>
            <a:off x="370000" y="2906475"/>
            <a:ext cx="3388225" cy="1612775"/>
          </a:xfrm>
          <a:prstGeom prst="rect">
            <a:avLst/>
          </a:prstGeom>
          <a:noFill/>
          <a:ln>
            <a:noFill/>
          </a:ln>
        </p:spPr>
      </p:pic>
      <p:pic>
        <p:nvPicPr>
          <p:cNvPr id="61" name="Google Shape;61;p1"/>
          <p:cNvPicPr preferRelativeResize="0"/>
          <p:nvPr/>
        </p:nvPicPr>
        <p:blipFill rotWithShape="1">
          <a:blip r:embed="rId5">
            <a:alphaModFix/>
          </a:blip>
          <a:srcRect b="0" l="0" r="0" t="30099"/>
          <a:stretch/>
        </p:blipFill>
        <p:spPr>
          <a:xfrm>
            <a:off x="4454875" y="84250"/>
            <a:ext cx="4359851" cy="1054825"/>
          </a:xfrm>
          <a:prstGeom prst="rect">
            <a:avLst/>
          </a:prstGeom>
          <a:noFill/>
          <a:ln>
            <a:noFill/>
          </a:ln>
        </p:spPr>
      </p:pic>
      <p:sp>
        <p:nvSpPr>
          <p:cNvPr id="62" name="Google Shape;62;p1"/>
          <p:cNvSpPr txBox="1"/>
          <p:nvPr/>
        </p:nvSpPr>
        <p:spPr>
          <a:xfrm>
            <a:off x="2266350" y="2074663"/>
            <a:ext cx="46113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3000"/>
              <a:buFont typeface="Arial"/>
              <a:buNone/>
            </a:pPr>
            <a:r>
              <a:rPr b="1" i="0" lang="en-GB" sz="3000" u="none" cap="none" strike="noStrike">
                <a:solidFill>
                  <a:schemeClr val="lt1"/>
                </a:solidFill>
                <a:latin typeface="Montserrat"/>
                <a:ea typeface="Montserrat"/>
                <a:cs typeface="Montserrat"/>
                <a:sym typeface="Montserrat"/>
              </a:rPr>
              <a:t>NON - LINEAR DATA STRUCTURES (Part 1)</a:t>
            </a:r>
            <a:endParaRPr b="1" i="0" sz="3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1" name="Google Shape;141;p1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42" name="Google Shape;142;p19"/>
          <p:cNvSpPr txBox="1"/>
          <p:nvPr/>
        </p:nvSpPr>
        <p:spPr>
          <a:xfrm>
            <a:off x="971550" y="681200"/>
            <a:ext cx="7200900" cy="3513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03452"/>
              </a:buClr>
              <a:buSzPts val="1500"/>
              <a:buFont typeface="Montserrat"/>
              <a:buChar char="●"/>
            </a:pPr>
            <a:r>
              <a:rPr b="0" i="0" lang="en-GB" sz="1600" u="none" cap="none" strike="noStrike">
                <a:solidFill>
                  <a:schemeClr val="dk1"/>
                </a:solidFill>
                <a:latin typeface="Montserrat"/>
                <a:ea typeface="Montserrat"/>
                <a:cs typeface="Montserrat"/>
                <a:sym typeface="Montserrat"/>
              </a:rPr>
              <a:t>Let’s assume we have products with ids {5, 6, 2, 1, 8, 10, 9, 4, 7} that were received in this order and need to be documented</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Notice if we search for 7, we’ll search a total of </a:t>
            </a:r>
            <a:r>
              <a:rPr b="1" i="0" lang="en-GB" sz="1600" u="none" cap="none" strike="noStrike">
                <a:solidFill>
                  <a:schemeClr val="dk1"/>
                </a:solidFill>
                <a:latin typeface="Montserrat"/>
                <a:ea typeface="Montserrat"/>
                <a:cs typeface="Montserrat"/>
                <a:sym typeface="Montserrat"/>
              </a:rPr>
              <a:t>3 nodes</a:t>
            </a:r>
            <a:r>
              <a:rPr b="0" i="0" lang="en-GB" sz="1600" u="none" cap="none" strike="noStrike">
                <a:solidFill>
                  <a:schemeClr val="dk1"/>
                </a:solidFill>
                <a:latin typeface="Montserrat"/>
                <a:ea typeface="Montserrat"/>
                <a:cs typeface="Montserrat"/>
                <a:sym typeface="Montserrat"/>
              </a:rPr>
              <a:t> before finding it, instead of through a set of </a:t>
            </a:r>
            <a:r>
              <a:rPr b="1" i="0" lang="en-GB" sz="1600" u="none" cap="none" strike="noStrike">
                <a:solidFill>
                  <a:schemeClr val="dk1"/>
                </a:solidFill>
                <a:latin typeface="Montserrat"/>
                <a:ea typeface="Montserrat"/>
                <a:cs typeface="Montserrat"/>
                <a:sym typeface="Montserrat"/>
              </a:rPr>
              <a:t>9 elements</a:t>
            </a:r>
            <a:r>
              <a:rPr b="0" i="0" lang="en-GB" sz="1600" u="none" cap="none" strike="noStrike">
                <a:solidFill>
                  <a:schemeClr val="dk1"/>
                </a:solidFill>
                <a:latin typeface="Montserrat"/>
                <a:ea typeface="Montserrat"/>
                <a:cs typeface="Montserrat"/>
                <a:sym typeface="Montserrat"/>
              </a:rPr>
              <a:t>. Similarly, inserts and deletes are more efficient. For massive datasets this becomes indispensable to a large company</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pic>
        <p:nvPicPr>
          <p:cNvPr id="143" name="Google Shape;143;p19"/>
          <p:cNvPicPr preferRelativeResize="0"/>
          <p:nvPr/>
        </p:nvPicPr>
        <p:blipFill rotWithShape="1">
          <a:blip r:embed="rId5">
            <a:alphaModFix/>
          </a:blip>
          <a:srcRect b="0" l="0" r="0" t="0"/>
          <a:stretch/>
        </p:blipFill>
        <p:spPr>
          <a:xfrm>
            <a:off x="1256297" y="1431250"/>
            <a:ext cx="6512524" cy="144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g2c5dd1f6fff_2_43"/>
          <p:cNvGrpSpPr/>
          <p:nvPr/>
        </p:nvGrpSpPr>
        <p:grpSpPr>
          <a:xfrm>
            <a:off x="0" y="0"/>
            <a:ext cx="9144000" cy="5143500"/>
            <a:chOff x="0" y="0"/>
            <a:chExt cx="9144000" cy="5143500"/>
          </a:xfrm>
        </p:grpSpPr>
        <p:pic>
          <p:nvPicPr>
            <p:cNvPr id="149" name="Google Shape;149;g2c5dd1f6fff_2_4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0" name="Google Shape;150;g2c5dd1f6fff_2_4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g2c5dd1f6fff_2_4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a:t>
            </a:r>
            <a:endParaRPr b="0" i="0" sz="1100" u="none" cap="none" strike="noStrike">
              <a:solidFill>
                <a:srgbClr val="103452"/>
              </a:solidFill>
              <a:latin typeface="Montserrat"/>
              <a:ea typeface="Montserrat"/>
              <a:cs typeface="Montserrat"/>
              <a:sym typeface="Montserrat"/>
            </a:endParaRPr>
          </a:p>
        </p:txBody>
      </p:sp>
      <p:pic>
        <p:nvPicPr>
          <p:cNvPr id="152" name="Google Shape;152;g2c5dd1f6fff_2_4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153" name="Google Shape;153;g2c5dd1f6fff_2_43"/>
          <p:cNvPicPr preferRelativeResize="0"/>
          <p:nvPr/>
        </p:nvPicPr>
        <p:blipFill>
          <a:blip r:embed="rId5">
            <a:alphaModFix/>
          </a:blip>
          <a:stretch>
            <a:fillRect/>
          </a:stretch>
        </p:blipFill>
        <p:spPr>
          <a:xfrm>
            <a:off x="2896325" y="1188300"/>
            <a:ext cx="3548550" cy="343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grpSp>
        <p:nvGrpSpPr>
          <p:cNvPr id="158" name="Google Shape;158;p22"/>
          <p:cNvGrpSpPr/>
          <p:nvPr/>
        </p:nvGrpSpPr>
        <p:grpSpPr>
          <a:xfrm>
            <a:off x="0" y="0"/>
            <a:ext cx="9144000" cy="5143500"/>
            <a:chOff x="0" y="0"/>
            <a:chExt cx="9144000" cy="5143500"/>
          </a:xfrm>
        </p:grpSpPr>
        <p:pic>
          <p:nvPicPr>
            <p:cNvPr id="159" name="Google Shape;159;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0" name="Google Shape;160;p22"/>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 name="Google Shape;161;p22"/>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Binary Trees</a:t>
            </a:r>
            <a:endParaRPr b="0" i="0" sz="1100" u="none" cap="none" strike="noStrike">
              <a:solidFill>
                <a:srgbClr val="103452"/>
              </a:solidFill>
              <a:latin typeface="Montserrat"/>
              <a:ea typeface="Montserrat"/>
              <a:cs typeface="Montserrat"/>
              <a:sym typeface="Montserrat"/>
            </a:endParaRPr>
          </a:p>
        </p:txBody>
      </p:sp>
      <p:pic>
        <p:nvPicPr>
          <p:cNvPr id="162" name="Google Shape;162;p2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63" name="Google Shape;163;p22"/>
          <p:cNvSpPr txBox="1"/>
          <p:nvPr/>
        </p:nvSpPr>
        <p:spPr>
          <a:xfrm>
            <a:off x="1265288" y="1329275"/>
            <a:ext cx="6810600" cy="1273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Properties</a:t>
            </a:r>
            <a:endParaRPr b="1"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Hierarchical structure with a single root.</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100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Each node has zero, one, or two children.</a:t>
            </a:r>
            <a:endParaRPr b="0" i="0" sz="1600" u="none" cap="none" strike="noStrike">
              <a:solidFill>
                <a:srgbClr val="103452"/>
              </a:solidFill>
              <a:latin typeface="Montserrat"/>
              <a:ea typeface="Montserrat"/>
              <a:cs typeface="Montserrat"/>
              <a:sym typeface="Montserrat"/>
            </a:endParaRPr>
          </a:p>
        </p:txBody>
      </p:sp>
      <p:sp>
        <p:nvSpPr>
          <p:cNvPr id="164" name="Google Shape;164;p22"/>
          <p:cNvSpPr txBox="1"/>
          <p:nvPr/>
        </p:nvSpPr>
        <p:spPr>
          <a:xfrm>
            <a:off x="1152950" y="959550"/>
            <a:ext cx="7035300" cy="6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BC922D"/>
                </a:solidFill>
                <a:latin typeface="Montserrat"/>
                <a:ea typeface="Montserrat"/>
                <a:cs typeface="Montserrat"/>
                <a:sym typeface="Montserrat"/>
              </a:rPr>
              <a:t>A tree structure where each node has at most two children</a:t>
            </a:r>
            <a:endParaRPr b="1" i="0" sz="1600" u="none" cap="none" strike="noStrike">
              <a:solidFill>
                <a:srgbClr val="BC922D"/>
              </a:solidFill>
              <a:latin typeface="Montserrat"/>
              <a:ea typeface="Montserrat"/>
              <a:cs typeface="Montserrat"/>
              <a:sym typeface="Montserrat"/>
            </a:endParaRPr>
          </a:p>
        </p:txBody>
      </p:sp>
      <p:pic>
        <p:nvPicPr>
          <p:cNvPr id="165" name="Google Shape;165;p22"/>
          <p:cNvPicPr preferRelativeResize="0"/>
          <p:nvPr/>
        </p:nvPicPr>
        <p:blipFill>
          <a:blip r:embed="rId5">
            <a:alphaModFix/>
          </a:blip>
          <a:stretch>
            <a:fillRect/>
          </a:stretch>
        </p:blipFill>
        <p:spPr>
          <a:xfrm>
            <a:off x="1474950" y="2695163"/>
            <a:ext cx="6391275" cy="191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g2c5dd1f6fff_1_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1" name="Google Shape;171;g2c5dd1f6fff_1_1"/>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172" name="Google Shape;172;g2c5dd1f6fff_1_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73" name="Google Shape;173;g2c5dd1f6fff_1_1"/>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Binary Search Trees (BSTs)</a:t>
            </a:r>
            <a:endParaRPr b="0" i="0" sz="1100" u="none" cap="none" strike="noStrike">
              <a:solidFill>
                <a:srgbClr val="103452"/>
              </a:solidFill>
              <a:latin typeface="Montserrat"/>
              <a:ea typeface="Montserrat"/>
              <a:cs typeface="Montserrat"/>
              <a:sym typeface="Montserrat"/>
            </a:endParaRPr>
          </a:p>
        </p:txBody>
      </p:sp>
      <p:sp>
        <p:nvSpPr>
          <p:cNvPr id="174" name="Google Shape;174;g2c5dd1f6fff_1_1"/>
          <p:cNvSpPr txBox="1"/>
          <p:nvPr/>
        </p:nvSpPr>
        <p:spPr>
          <a:xfrm>
            <a:off x="1152950" y="959550"/>
            <a:ext cx="7035300" cy="97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GB" sz="1600" u="none" cap="none" strike="noStrike">
                <a:solidFill>
                  <a:srgbClr val="BC922D"/>
                </a:solidFill>
                <a:latin typeface="Montserrat"/>
                <a:ea typeface="Montserrat"/>
                <a:cs typeface="Montserrat"/>
                <a:sym typeface="Montserrat"/>
              </a:rPr>
              <a:t>A type of binary tree where each node has a key, and every node's key is greater than all keys in its left subtree and less than all keys in its right subtree.</a:t>
            </a:r>
            <a:endParaRPr b="1" i="0" sz="1600" u="none" cap="none" strike="noStrike">
              <a:solidFill>
                <a:srgbClr val="BC922D"/>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1" i="0" sz="1600" u="none" cap="none" strike="noStrike">
              <a:solidFill>
                <a:srgbClr val="BC922D"/>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BC922D"/>
              </a:solidFill>
              <a:latin typeface="Montserrat"/>
              <a:ea typeface="Montserrat"/>
              <a:cs typeface="Montserrat"/>
              <a:sym typeface="Montserrat"/>
            </a:endParaRPr>
          </a:p>
        </p:txBody>
      </p:sp>
      <p:pic>
        <p:nvPicPr>
          <p:cNvPr id="175" name="Google Shape;175;g2c5dd1f6fff_1_1"/>
          <p:cNvPicPr preferRelativeResize="0"/>
          <p:nvPr/>
        </p:nvPicPr>
        <p:blipFill>
          <a:blip r:embed="rId5">
            <a:alphaModFix/>
          </a:blip>
          <a:stretch>
            <a:fillRect/>
          </a:stretch>
        </p:blipFill>
        <p:spPr>
          <a:xfrm>
            <a:off x="3233738" y="2022963"/>
            <a:ext cx="2676525" cy="191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g2c5dd1f6fff_1_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1" name="Google Shape;181;g2c5dd1f6fff_1_13"/>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182" name="Google Shape;182;g2c5dd1f6fff_1_1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83" name="Google Shape;183;g2c5dd1f6fff_1_1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184" name="Google Shape;184;g2c5dd1f6fff_1_13"/>
          <p:cNvSpPr txBox="1"/>
          <p:nvPr/>
        </p:nvSpPr>
        <p:spPr>
          <a:xfrm>
            <a:off x="1152950" y="959550"/>
            <a:ext cx="70353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en-GB" sz="1600">
                <a:solidFill>
                  <a:srgbClr val="BC922D"/>
                </a:solidFill>
                <a:latin typeface="Montserrat"/>
                <a:ea typeface="Montserrat"/>
                <a:cs typeface="Montserrat"/>
                <a:sym typeface="Montserrat"/>
              </a:rPr>
              <a:t>Traversing means accessing each element of data structure at least once.</a:t>
            </a:r>
            <a:endParaRPr b="1" i="0" sz="1600" u="none" cap="none" strike="noStrike">
              <a:solidFill>
                <a:srgbClr val="BC922D"/>
              </a:solidFill>
              <a:latin typeface="Montserrat"/>
              <a:ea typeface="Montserrat"/>
              <a:cs typeface="Montserrat"/>
              <a:sym typeface="Montserrat"/>
            </a:endParaRPr>
          </a:p>
        </p:txBody>
      </p:sp>
      <p:sp>
        <p:nvSpPr>
          <p:cNvPr id="185" name="Google Shape;185;g2c5dd1f6fff_1_13"/>
          <p:cNvSpPr txBox="1"/>
          <p:nvPr/>
        </p:nvSpPr>
        <p:spPr>
          <a:xfrm>
            <a:off x="607225" y="1781450"/>
            <a:ext cx="4216800" cy="133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1" lang="en-GB" sz="1800">
                <a:solidFill>
                  <a:schemeClr val="dk2"/>
                </a:solidFill>
              </a:rPr>
              <a:t>Inorder Traversal</a:t>
            </a:r>
            <a:endParaRPr b="1"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left subtree (L)</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Visit the node (V)</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right subtree (R)</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 </a:t>
            </a:r>
            <a:endParaRPr sz="1800">
              <a:solidFill>
                <a:schemeClr val="dk2"/>
              </a:solidFill>
            </a:endParaRPr>
          </a:p>
        </p:txBody>
      </p:sp>
      <p:sp>
        <p:nvSpPr>
          <p:cNvPr id="186" name="Google Shape;186;g2c5dd1f6fff_1_13"/>
          <p:cNvSpPr txBox="1"/>
          <p:nvPr/>
        </p:nvSpPr>
        <p:spPr>
          <a:xfrm>
            <a:off x="4469400" y="1781450"/>
            <a:ext cx="4216800" cy="133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1" lang="en-GB" sz="1800">
                <a:solidFill>
                  <a:schemeClr val="dk2"/>
                </a:solidFill>
              </a:rPr>
              <a:t>Preorder Traversal</a:t>
            </a:r>
            <a:endParaRPr b="1"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Visit the node (V)</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left subtree (R)</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right subtree (L)</a:t>
            </a:r>
            <a:endParaRPr sz="1800">
              <a:solidFill>
                <a:schemeClr val="dk2"/>
              </a:solidFill>
            </a:endParaRPr>
          </a:p>
        </p:txBody>
      </p:sp>
      <p:sp>
        <p:nvSpPr>
          <p:cNvPr id="187" name="Google Shape;187;g2c5dd1f6fff_1_13"/>
          <p:cNvSpPr txBox="1"/>
          <p:nvPr/>
        </p:nvSpPr>
        <p:spPr>
          <a:xfrm>
            <a:off x="2684200" y="3287950"/>
            <a:ext cx="4216800" cy="1302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1" lang="en-GB" sz="1800">
                <a:solidFill>
                  <a:schemeClr val="dk2"/>
                </a:solidFill>
              </a:rPr>
              <a:t>Post Order Traversal</a:t>
            </a:r>
            <a:endParaRPr b="1"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left subtree  (L)</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right subtree (R)</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Visit the node (V)</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g2c5dd1f6fff_1_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3" name="Google Shape;193;g2c5dd1f6fff_1_36"/>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194" name="Google Shape;194;g2c5dd1f6fff_1_3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95" name="Google Shape;195;g2c5dd1f6fff_1_36"/>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pic>
        <p:nvPicPr>
          <p:cNvPr id="196" name="Google Shape;196;g2c5dd1f6fff_1_36"/>
          <p:cNvPicPr preferRelativeResize="0"/>
          <p:nvPr/>
        </p:nvPicPr>
        <p:blipFill>
          <a:blip r:embed="rId5">
            <a:alphaModFix/>
          </a:blip>
          <a:stretch>
            <a:fillRect/>
          </a:stretch>
        </p:blipFill>
        <p:spPr>
          <a:xfrm>
            <a:off x="3233725" y="1701313"/>
            <a:ext cx="2676525" cy="1914525"/>
          </a:xfrm>
          <a:prstGeom prst="rect">
            <a:avLst/>
          </a:prstGeom>
          <a:noFill/>
          <a:ln>
            <a:noFill/>
          </a:ln>
        </p:spPr>
      </p:pic>
      <p:sp>
        <p:nvSpPr>
          <p:cNvPr id="197" name="Google Shape;197;g2c5dd1f6fff_1_36"/>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sp>
        <p:nvSpPr>
          <p:cNvPr id="198" name="Google Shape;198;g2c5dd1f6fff_1_36"/>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Null</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2c5dd1f6fff_1_6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4" name="Google Shape;204;g2c5dd1f6fff_1_6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05" name="Google Shape;205;g2c5dd1f6fff_1_6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06" name="Google Shape;206;g2c5dd1f6fff_1_6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07" name="Google Shape;207;g2c5dd1f6fff_1_6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08" name="Google Shape;208;g2c5dd1f6fff_1_6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09" name="Google Shape;209;g2c5dd1f6fff_1_6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Null</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c5dd1f6fff_1_7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5" name="Google Shape;215;g2c5dd1f6fff_1_7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16" name="Google Shape;216;g2c5dd1f6fff_1_7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17" name="Google Shape;217;g2c5dd1f6fff_1_7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18" name="Google Shape;218;g2c5dd1f6fff_1_7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19" name="Google Shape;219;g2c5dd1f6fff_1_77"/>
          <p:cNvPicPr preferRelativeResize="0"/>
          <p:nvPr/>
        </p:nvPicPr>
        <p:blipFill>
          <a:blip r:embed="rId5">
            <a:alphaModFix/>
          </a:blip>
          <a:stretch>
            <a:fillRect/>
          </a:stretch>
        </p:blipFill>
        <p:spPr>
          <a:xfrm>
            <a:off x="3232800" y="1702800"/>
            <a:ext cx="2676525" cy="1914525"/>
          </a:xfrm>
          <a:prstGeom prst="rect">
            <a:avLst/>
          </a:prstGeom>
          <a:noFill/>
          <a:ln>
            <a:noFill/>
          </a:ln>
        </p:spPr>
      </p:pic>
      <p:sp>
        <p:nvSpPr>
          <p:cNvPr id="220" name="Google Shape;220;g2c5dd1f6fff_1_7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Null</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2c5dd1f6fff_1_8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6" name="Google Shape;226;g2c5dd1f6fff_1_8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27" name="Google Shape;227;g2c5dd1f6fff_1_8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28" name="Google Shape;228;g2c5dd1f6fff_1_8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29" name="Google Shape;229;g2c5dd1f6fff_1_8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30" name="Google Shape;230;g2c5dd1f6fff_1_8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31" name="Google Shape;231;g2c5dd1f6fff_1_8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Null</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2c5dd1f6fff_1_9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7" name="Google Shape;237;g2c5dd1f6fff_1_9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38" name="Google Shape;238;g2c5dd1f6fff_1_9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39" name="Google Shape;239;g2c5dd1f6fff_1_9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40" name="Google Shape;240;g2c5dd1f6fff_1_9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41" name="Google Shape;241;g2c5dd1f6fff_1_9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42" name="Google Shape;242;g2c5dd1f6fff_1_9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g2c3924c436e_1_8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68" name="Google Shape;68;g2c3924c436e_1_84"/>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rgbClr val="3475A6"/>
                </a:solidFill>
                <a:latin typeface="Montserrat"/>
                <a:ea typeface="Montserrat"/>
                <a:cs typeface="Montserrat"/>
                <a:sym typeface="Montserrat"/>
              </a:rPr>
              <a:t>Foundational Sessions Housekeeping</a:t>
            </a:r>
            <a:endParaRPr b="1" i="0" sz="20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3475A6"/>
              </a:solidFill>
              <a:latin typeface="Montserrat"/>
              <a:ea typeface="Montserrat"/>
              <a:cs typeface="Montserrat"/>
              <a:sym typeface="Montserrat"/>
            </a:endParaRPr>
          </a:p>
        </p:txBody>
      </p:sp>
      <p:sp>
        <p:nvSpPr>
          <p:cNvPr id="69" name="Google Shape;69;g2c3924c436e_1_8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70" name="Google Shape;70;g2c3924c436e_1_8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71" name="Google Shape;71;g2c3924c436e_1_84"/>
          <p:cNvSpPr txBox="1"/>
          <p:nvPr/>
        </p:nvSpPr>
        <p:spPr>
          <a:xfrm>
            <a:off x="746993" y="1013242"/>
            <a:ext cx="7650000" cy="2573100"/>
          </a:xfrm>
          <a:prstGeom prst="rect">
            <a:avLst/>
          </a:prstGeom>
          <a:noFill/>
          <a:ln>
            <a:noFill/>
          </a:ln>
        </p:spPr>
        <p:txBody>
          <a:bodyPr anchorCtr="0" anchor="t" bIns="82275" lIns="82275" spcFirstLastPara="1" rIns="82275" wrap="square" tIns="82275">
            <a:noAutofit/>
          </a:bodyPr>
          <a:lstStyle/>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The use of disrespectful language is prohibited in the questions, this is a supportive, learning environment for all - please engage accordingly. </a:t>
            </a:r>
            <a:r>
              <a:rPr b="1" i="0" lang="en-GB" sz="1500" u="none" cap="none" strike="noStrike">
                <a:solidFill>
                  <a:srgbClr val="000000"/>
                </a:solidFill>
                <a:latin typeface="Montserrat"/>
                <a:ea typeface="Montserrat"/>
                <a:cs typeface="Montserrat"/>
                <a:sym typeface="Montserrat"/>
              </a:rPr>
              <a:t>(FBV: Mutual Respect.)</a:t>
            </a: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No question is daft or silly - </a:t>
            </a:r>
            <a:r>
              <a:rPr b="1" i="0" lang="en-GB" sz="1500" u="none" cap="none" strike="noStrike">
                <a:solidFill>
                  <a:srgbClr val="000000"/>
                </a:solidFill>
                <a:latin typeface="Montserrat"/>
                <a:ea typeface="Montserrat"/>
                <a:cs typeface="Montserrat"/>
                <a:sym typeface="Montserrat"/>
              </a:rPr>
              <a:t>ask them! </a:t>
            </a: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chemeClr val="dk1"/>
                </a:solidFill>
                <a:latin typeface="Montserrat"/>
                <a:ea typeface="Montserrat"/>
                <a:cs typeface="Montserrat"/>
                <a:sym typeface="Montserrat"/>
              </a:rPr>
              <a:t>There are </a:t>
            </a:r>
            <a:r>
              <a:rPr b="1" i="0" lang="en-GB" sz="1500" u="none" cap="none" strike="noStrike">
                <a:solidFill>
                  <a:schemeClr val="dk1"/>
                </a:solidFill>
                <a:latin typeface="Montserrat"/>
                <a:ea typeface="Montserrat"/>
                <a:cs typeface="Montserrat"/>
                <a:sym typeface="Montserrat"/>
              </a:rPr>
              <a:t>Q&amp;A sessions</a:t>
            </a:r>
            <a:r>
              <a:rPr b="0" i="0" lang="en-GB" sz="1500" u="none" cap="none" strike="noStrike">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endParaRPr b="0" i="0" sz="15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500"/>
              <a:buFont typeface="Arial"/>
              <a:buNone/>
            </a:pPr>
            <a:r>
              <a:rPr b="1" i="0" lang="en-GB" sz="1500" u="sng" cap="none" strike="noStrike">
                <a:solidFill>
                  <a:schemeClr val="hlink"/>
                </a:solidFill>
                <a:latin typeface="Montserrat"/>
                <a:ea typeface="Montserrat"/>
                <a:cs typeface="Montserrat"/>
                <a:sym typeface="Montserrat"/>
                <a:hlinkClick r:id="rId4"/>
              </a:rPr>
              <a:t>SE Open Class Questions</a:t>
            </a:r>
            <a:r>
              <a:rPr b="1" i="0" lang="en-GB" sz="1300" u="none" cap="none" strike="noStrike">
                <a:solidFill>
                  <a:schemeClr val="dk1"/>
                </a:solidFill>
                <a:latin typeface="Montserrat"/>
                <a:ea typeface="Montserrat"/>
                <a:cs typeface="Montserrat"/>
                <a:sym typeface="Montserrat"/>
              </a:rPr>
              <a:t> </a:t>
            </a:r>
            <a:r>
              <a:rPr b="1" i="0" lang="en-GB" sz="1500" u="none" cap="none" strike="noStrike">
                <a:solidFill>
                  <a:schemeClr val="dk1"/>
                </a:solidFill>
                <a:latin typeface="Montserrat"/>
                <a:ea typeface="Montserrat"/>
                <a:cs typeface="Montserrat"/>
                <a:sym typeface="Montserrat"/>
              </a:rPr>
              <a:t>or</a:t>
            </a:r>
            <a:r>
              <a:rPr b="1" i="0" lang="en-GB" sz="1300" u="none" cap="none" strike="noStrike">
                <a:solidFill>
                  <a:schemeClr val="dk1"/>
                </a:solidFill>
                <a:latin typeface="Montserrat"/>
                <a:ea typeface="Montserrat"/>
                <a:cs typeface="Montserrat"/>
                <a:sym typeface="Montserrat"/>
              </a:rPr>
              <a:t> </a:t>
            </a:r>
            <a:r>
              <a:rPr b="1" i="0" lang="en-GB" sz="1500" u="sng" cap="none" strike="noStrike">
                <a:solidFill>
                  <a:schemeClr val="accent5"/>
                </a:solidFill>
                <a:latin typeface="Montserrat"/>
                <a:ea typeface="Montserrat"/>
                <a:cs typeface="Montserrat"/>
                <a:sym typeface="Montserrat"/>
                <a:hlinkClick r:id="rId5">
                  <a:extLst>
                    <a:ext uri="{A12FA001-AC4F-418D-AE19-62706E023703}">
                      <ahyp:hlinkClr val="tx"/>
                    </a:ext>
                  </a:extLst>
                </a:hlinkClick>
              </a:rPr>
              <a:t>DS Open Class Questions</a:t>
            </a:r>
            <a:endParaRPr b="1" i="0" sz="1300" u="none" cap="none" strike="noStrike">
              <a:solidFill>
                <a:schemeClr val="dk1"/>
              </a:solidFill>
              <a:latin typeface="Montserrat"/>
              <a:ea typeface="Montserrat"/>
              <a:cs typeface="Montserrat"/>
              <a:sym typeface="Montserrat"/>
            </a:endParaRPr>
          </a:p>
        </p:txBody>
      </p:sp>
      <p:pic>
        <p:nvPicPr>
          <p:cNvPr id="72" name="Google Shape;72;g2c3924c436e_1_84"/>
          <p:cNvPicPr preferRelativeResize="0"/>
          <p:nvPr/>
        </p:nvPicPr>
        <p:blipFill rotWithShape="1">
          <a:blip r:embed="rId6">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2c5dd1f6fff_1_10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8" name="Google Shape;248;g2c5dd1f6fff_1_10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49" name="Google Shape;249;g2c5dd1f6fff_1_10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50" name="Google Shape;250;g2c5dd1f6fff_1_10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51" name="Google Shape;251;g2c5dd1f6fff_1_10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52" name="Google Shape;252;g2c5dd1f6fff_1_10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53" name="Google Shape;253;g2c5dd1f6fff_1_10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2c5dd1f6fff_1_1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9" name="Google Shape;259;g2c5dd1f6fff_1_11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60" name="Google Shape;260;g2c5dd1f6fff_1_11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61" name="Google Shape;261;g2c5dd1f6fff_1_11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62" name="Google Shape;262;g2c5dd1f6fff_1_11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63" name="Google Shape;263;g2c5dd1f6fff_1_11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64" name="Google Shape;264;g2c5dd1f6fff_1_11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2c5dd1f6fff_1_1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0" name="Google Shape;270;g2c5dd1f6fff_1_12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71" name="Google Shape;271;g2c5dd1f6fff_1_12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72" name="Google Shape;272;g2c5dd1f6fff_1_12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73" name="Google Shape;273;g2c5dd1f6fff_1_12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74" name="Google Shape;274;g2c5dd1f6fff_1_12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75" name="Google Shape;275;g2c5dd1f6fff_1_12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2c5dd1f6fff_1_13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1" name="Google Shape;281;g2c5dd1f6fff_1_13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82" name="Google Shape;282;g2c5dd1f6fff_1_13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83" name="Google Shape;283;g2c5dd1f6fff_1_13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84" name="Google Shape;284;g2c5dd1f6fff_1_13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85" name="Google Shape;285;g2c5dd1f6fff_1_13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86" name="Google Shape;286;g2c5dd1f6fff_1_13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g2c5dd1f6fff_1_14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2" name="Google Shape;292;g2c5dd1f6fff_1_14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93" name="Google Shape;293;g2c5dd1f6fff_1_14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94" name="Google Shape;294;g2c5dd1f6fff_1_14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95" name="Google Shape;295;g2c5dd1f6fff_1_14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96" name="Google Shape;296;g2c5dd1f6fff_1_14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97" name="Google Shape;297;g2c5dd1f6fff_1_14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2c5dd1f6fff_1_1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3" name="Google Shape;303;g2c5dd1f6fff_1_15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04" name="Google Shape;304;g2c5dd1f6fff_1_15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05" name="Google Shape;305;g2c5dd1f6fff_1_15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06" name="Google Shape;306;g2c5dd1f6fff_1_15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07" name="Google Shape;307;g2c5dd1f6fff_1_15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08" name="Google Shape;308;g2c5dd1f6fff_1_15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g2c5dd1f6fff_1_16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14" name="Google Shape;314;g2c5dd1f6fff_1_16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15" name="Google Shape;315;g2c5dd1f6fff_1_16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16" name="Google Shape;316;g2c5dd1f6fff_1_16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17" name="Google Shape;317;g2c5dd1f6fff_1_16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18" name="Google Shape;318;g2c5dd1f6fff_1_16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19" name="Google Shape;319;g2c5dd1f6fff_1_16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g2c5dd1f6fff_1_17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5" name="Google Shape;325;g2c5dd1f6fff_1_17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26" name="Google Shape;326;g2c5dd1f6fff_1_17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27" name="Google Shape;327;g2c5dd1f6fff_1_17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28" name="Google Shape;328;g2c5dd1f6fff_1_17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29" name="Google Shape;329;g2c5dd1f6fff_1_17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30" name="Google Shape;330;g2c5dd1f6fff_1_17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3, 9, 10, 15, 19, 20,   </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2c5dd1f6fff_1_18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6" name="Google Shape;336;g2c5dd1f6fff_1_18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37" name="Google Shape;337;g2c5dd1f6fff_1_18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38" name="Google Shape;338;g2c5dd1f6fff_1_18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39" name="Google Shape;339;g2c5dd1f6fff_1_18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40" name="Google Shape;340;g2c5dd1f6fff_1_18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41" name="Google Shape;341;g2c5dd1f6fff_1_18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3, 9, 10, 15, 19, 20,   </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g2c5dd1f6fff_1_19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7" name="Google Shape;347;g2c5dd1f6fff_1_19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48" name="Google Shape;348;g2c5dd1f6fff_1_19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49" name="Google Shape;349;g2c5dd1f6fff_1_19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50" name="Google Shape;350;g2c5dd1f6fff_1_19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51" name="Google Shape;351;g2c5dd1f6fff_1_19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52" name="Google Shape;352;g2c5dd1f6fff_1_19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3, 9, 10, 15, 19, 20, 30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g2c3924c436e_1_93"/>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78" name="Google Shape;78;g2c3924c436e_1_93"/>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rgbClr val="3475A6"/>
                </a:solidFill>
                <a:latin typeface="Montserrat"/>
                <a:ea typeface="Montserrat"/>
                <a:cs typeface="Montserrat"/>
                <a:sym typeface="Montserrat"/>
              </a:rPr>
              <a:t>Foundational Sessions Housekeeping </a:t>
            </a:r>
            <a:r>
              <a:rPr b="0" i="0" lang="en-GB" sz="2000" u="none" cap="none" strike="noStrike">
                <a:solidFill>
                  <a:srgbClr val="3475A6"/>
                </a:solidFill>
                <a:latin typeface="Montserrat"/>
                <a:ea typeface="Montserrat"/>
                <a:cs typeface="Montserrat"/>
                <a:sym typeface="Montserrat"/>
              </a:rPr>
              <a:t>cont. </a:t>
            </a:r>
            <a:endParaRPr b="0" i="0" sz="20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3475A6"/>
              </a:solidFill>
              <a:latin typeface="Montserrat"/>
              <a:ea typeface="Montserrat"/>
              <a:cs typeface="Montserrat"/>
              <a:sym typeface="Montserrat"/>
            </a:endParaRPr>
          </a:p>
        </p:txBody>
      </p:sp>
      <p:sp>
        <p:nvSpPr>
          <p:cNvPr id="79" name="Google Shape;79;g2c3924c436e_1_93"/>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80" name="Google Shape;80;g2c3924c436e_1_93"/>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81" name="Google Shape;81;g2c3924c436e_1_93"/>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For all </a:t>
            </a:r>
            <a:r>
              <a:rPr b="1" i="0" lang="en-GB" sz="1500" u="none" cap="none" strike="noStrike">
                <a:solidFill>
                  <a:srgbClr val="000000"/>
                </a:solidFill>
                <a:latin typeface="Montserrat"/>
                <a:ea typeface="Montserrat"/>
                <a:cs typeface="Montserrat"/>
                <a:sym typeface="Montserrat"/>
              </a:rPr>
              <a:t>non-academic questions</a:t>
            </a:r>
            <a:r>
              <a:rPr b="0" i="0" lang="en-GB" sz="1500" u="none" cap="none" strike="noStrike">
                <a:solidFill>
                  <a:srgbClr val="000000"/>
                </a:solidFill>
                <a:latin typeface="Montserrat"/>
                <a:ea typeface="Montserrat"/>
                <a:cs typeface="Montserrat"/>
                <a:sym typeface="Montserrat"/>
              </a:rPr>
              <a:t>, please submit a query: </a:t>
            </a:r>
            <a:r>
              <a:rPr b="1" i="0" lang="en-GB" sz="1500" u="sng" cap="none" strike="noStrike">
                <a:solidFill>
                  <a:schemeClr val="hlink"/>
                </a:solidFill>
                <a:latin typeface="Montserrat"/>
                <a:ea typeface="Montserrat"/>
                <a:cs typeface="Montserrat"/>
                <a:sym typeface="Montserrat"/>
                <a:hlinkClick r:id="rId4"/>
              </a:rPr>
              <a:t>www.hyperiondev.com/support</a:t>
            </a:r>
            <a:br>
              <a:rPr b="1" i="0" lang="en-GB" sz="1500" u="none" cap="none" strike="noStrike">
                <a:solidFill>
                  <a:srgbClr val="000000"/>
                </a:solidFill>
                <a:latin typeface="Montserrat"/>
                <a:ea typeface="Montserrat"/>
                <a:cs typeface="Montserrat"/>
                <a:sym typeface="Montserrat"/>
              </a:rPr>
            </a:b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Report a </a:t>
            </a:r>
            <a:r>
              <a:rPr b="1" i="0" lang="en-GB" sz="1500" u="none" cap="none" strike="noStrike">
                <a:solidFill>
                  <a:srgbClr val="000000"/>
                </a:solidFill>
                <a:latin typeface="Montserrat"/>
                <a:ea typeface="Montserrat"/>
                <a:cs typeface="Montserrat"/>
                <a:sym typeface="Montserrat"/>
              </a:rPr>
              <a:t>safeguarding</a:t>
            </a:r>
            <a:r>
              <a:rPr b="0" i="0" lang="en-GB" sz="1500" u="none" cap="none" strike="noStrike">
                <a:solidFill>
                  <a:srgbClr val="000000"/>
                </a:solidFill>
                <a:latin typeface="Montserrat"/>
                <a:ea typeface="Montserrat"/>
                <a:cs typeface="Montserrat"/>
                <a:sym typeface="Montserrat"/>
              </a:rPr>
              <a:t> incident: </a:t>
            </a:r>
            <a:r>
              <a:rPr b="1" i="0" lang="en-GB" sz="1500" u="sng" cap="none" strike="noStrike">
                <a:solidFill>
                  <a:schemeClr val="hlink"/>
                </a:solidFill>
                <a:latin typeface="Montserrat"/>
                <a:ea typeface="Montserrat"/>
                <a:cs typeface="Montserrat"/>
                <a:sym typeface="Montserrat"/>
                <a:hlinkClick r:id="rId5"/>
              </a:rPr>
              <a:t>www.hyperiondev.com/safeguardreporting</a:t>
            </a:r>
            <a:br>
              <a:rPr b="1" i="0" lang="en-GB" sz="1500" u="none" cap="none" strike="noStrike">
                <a:solidFill>
                  <a:srgbClr val="000000"/>
                </a:solidFill>
                <a:latin typeface="Montserrat"/>
                <a:ea typeface="Montserrat"/>
                <a:cs typeface="Montserrat"/>
                <a:sym typeface="Montserrat"/>
              </a:rPr>
            </a:b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We would love your </a:t>
            </a:r>
            <a:r>
              <a:rPr b="1" i="0" lang="en-GB" sz="1500" u="none" cap="none" strike="noStrike">
                <a:solidFill>
                  <a:srgbClr val="000000"/>
                </a:solidFill>
                <a:latin typeface="Montserrat"/>
                <a:ea typeface="Montserrat"/>
                <a:cs typeface="Montserrat"/>
                <a:sym typeface="Montserrat"/>
              </a:rPr>
              <a:t>feedback</a:t>
            </a:r>
            <a:r>
              <a:rPr b="0" i="0" lang="en-GB" sz="1500" u="none" cap="none" strike="noStrike">
                <a:solidFill>
                  <a:srgbClr val="000000"/>
                </a:solidFill>
                <a:latin typeface="Montserrat"/>
                <a:ea typeface="Montserrat"/>
                <a:cs typeface="Montserrat"/>
                <a:sym typeface="Montserrat"/>
              </a:rPr>
              <a:t> on lectures: </a:t>
            </a:r>
            <a:r>
              <a:rPr b="1" i="0" lang="en-GB" sz="1500" u="sng" cap="none" strike="noStrike">
                <a:solidFill>
                  <a:schemeClr val="hlink"/>
                </a:solidFill>
                <a:latin typeface="Montserrat"/>
                <a:ea typeface="Montserrat"/>
                <a:cs typeface="Montserrat"/>
                <a:sym typeface="Montserrat"/>
                <a:hlinkClick r:id="rId6"/>
                <a:extLst>
                  <a:ext uri="http://customooxmlschemas.google.com/">
                    <go:slidesCustomData xmlns:go="http://customooxmlschemas.google.com/" textRoundtripDataId="0"/>
                  </a:ext>
                </a:extLst>
              </a:rPr>
              <a:t>Feedback on Lectures</a:t>
            </a:r>
            <a:endParaRPr b="1" i="0" sz="1300" u="none" cap="none" strike="noStrike">
              <a:solidFill>
                <a:schemeClr val="dk1"/>
              </a:solidFill>
              <a:latin typeface="Montserrat"/>
              <a:ea typeface="Montserrat"/>
              <a:cs typeface="Montserrat"/>
              <a:sym typeface="Montserrat"/>
            </a:endParaRPr>
          </a:p>
        </p:txBody>
      </p:sp>
      <p:cxnSp>
        <p:nvCxnSpPr>
          <p:cNvPr id="82" name="Google Shape;82;g2c3924c436e_1_93"/>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83" name="Google Shape;83;g2c3924c436e_1_93"/>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g2c5dd1f6fff_2_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g2c5dd1f6fff_2_29"/>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59" name="Google Shape;359;g2c5dd1f6fff_2_2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60" name="Google Shape;360;g2c5dd1f6fff_2_29"/>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61" name="Google Shape;361;g2c5dd1f6fff_2_29"/>
          <p:cNvSpPr txBox="1"/>
          <p:nvPr/>
        </p:nvSpPr>
        <p:spPr>
          <a:xfrm>
            <a:off x="749050" y="1668875"/>
            <a:ext cx="3488400" cy="4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Inorder Traversal (LVR)</a:t>
            </a:r>
            <a:endParaRPr b="1" sz="1800">
              <a:solidFill>
                <a:schemeClr val="dk2"/>
              </a:solidFill>
            </a:endParaRPr>
          </a:p>
        </p:txBody>
      </p:sp>
      <p:sp>
        <p:nvSpPr>
          <p:cNvPr id="362" name="Google Shape;362;g2c5dd1f6fff_2_29"/>
          <p:cNvSpPr txBox="1"/>
          <p:nvPr/>
        </p:nvSpPr>
        <p:spPr>
          <a:xfrm>
            <a:off x="4237450" y="1655075"/>
            <a:ext cx="40398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3 9 10 15 19 20 30</a:t>
            </a:r>
            <a:r>
              <a:rPr lang="en-GB" sz="1800">
                <a:solidFill>
                  <a:schemeClr val="dk2"/>
                </a:solidFill>
              </a:rPr>
              <a:t>  </a:t>
            </a:r>
            <a:endParaRPr sz="1800">
              <a:solidFill>
                <a:schemeClr val="dk2"/>
              </a:solidFill>
            </a:endParaRPr>
          </a:p>
        </p:txBody>
      </p:sp>
      <p:sp>
        <p:nvSpPr>
          <p:cNvPr id="363" name="Google Shape;363;g2c5dd1f6fff_2_29"/>
          <p:cNvSpPr txBox="1"/>
          <p:nvPr/>
        </p:nvSpPr>
        <p:spPr>
          <a:xfrm>
            <a:off x="748850" y="2259025"/>
            <a:ext cx="3488400" cy="4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Pre</a:t>
            </a:r>
            <a:r>
              <a:rPr b="1" lang="en-GB" sz="1800">
                <a:solidFill>
                  <a:schemeClr val="dk2"/>
                </a:solidFill>
              </a:rPr>
              <a:t>order Traversal (VLR)</a:t>
            </a:r>
            <a:endParaRPr b="1" sz="1800">
              <a:solidFill>
                <a:schemeClr val="dk2"/>
              </a:solidFill>
            </a:endParaRPr>
          </a:p>
        </p:txBody>
      </p:sp>
      <p:sp>
        <p:nvSpPr>
          <p:cNvPr id="364" name="Google Shape;364;g2c5dd1f6fff_2_29"/>
          <p:cNvSpPr txBox="1"/>
          <p:nvPr/>
        </p:nvSpPr>
        <p:spPr>
          <a:xfrm>
            <a:off x="4237250" y="2245225"/>
            <a:ext cx="40398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15 9 3 10 20 19 30</a:t>
            </a:r>
            <a:r>
              <a:rPr lang="en-GB" sz="1800">
                <a:solidFill>
                  <a:schemeClr val="dk2"/>
                </a:solidFill>
              </a:rPr>
              <a:t>  </a:t>
            </a:r>
            <a:endParaRPr sz="1800">
              <a:solidFill>
                <a:schemeClr val="dk2"/>
              </a:solidFill>
            </a:endParaRPr>
          </a:p>
        </p:txBody>
      </p:sp>
      <p:sp>
        <p:nvSpPr>
          <p:cNvPr id="365" name="Google Shape;365;g2c5dd1f6fff_2_29"/>
          <p:cNvSpPr txBox="1"/>
          <p:nvPr/>
        </p:nvSpPr>
        <p:spPr>
          <a:xfrm>
            <a:off x="748850" y="2849175"/>
            <a:ext cx="3488400" cy="4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Post</a:t>
            </a:r>
            <a:r>
              <a:rPr b="1" lang="en-GB" sz="1800">
                <a:solidFill>
                  <a:schemeClr val="dk2"/>
                </a:solidFill>
              </a:rPr>
              <a:t>order Traversal (</a:t>
            </a:r>
            <a:r>
              <a:rPr b="1" lang="en-GB" sz="1800">
                <a:solidFill>
                  <a:schemeClr val="dk2"/>
                </a:solidFill>
              </a:rPr>
              <a:t>L</a:t>
            </a:r>
            <a:r>
              <a:rPr b="1" lang="en-GB" sz="1800">
                <a:solidFill>
                  <a:schemeClr val="dk2"/>
                </a:solidFill>
              </a:rPr>
              <a:t>RV)</a:t>
            </a:r>
            <a:endParaRPr b="1" sz="1800">
              <a:solidFill>
                <a:schemeClr val="dk2"/>
              </a:solidFill>
            </a:endParaRPr>
          </a:p>
        </p:txBody>
      </p:sp>
      <p:sp>
        <p:nvSpPr>
          <p:cNvPr id="366" name="Google Shape;366;g2c5dd1f6fff_2_29"/>
          <p:cNvSpPr txBox="1"/>
          <p:nvPr/>
        </p:nvSpPr>
        <p:spPr>
          <a:xfrm>
            <a:off x="4237250" y="2835375"/>
            <a:ext cx="40398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3 10 9 19 30 20 15</a:t>
            </a:r>
            <a:r>
              <a:rPr lang="en-GB" sz="1800">
                <a:solidFill>
                  <a:schemeClr val="dk2"/>
                </a:solidFill>
              </a:rPr>
              <a:t> </a:t>
            </a:r>
            <a:endParaRPr sz="1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g2c5ea7e8553_0_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2" name="Google Shape;372;g2c5ea7e8553_0_13"/>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73" name="Google Shape;373;g2c5ea7e8553_0_1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74" name="Google Shape;374;g2c5ea7e8553_0_1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75" name="Google Shape;375;g2c5ea7e8553_0_13"/>
          <p:cNvSpPr txBox="1"/>
          <p:nvPr/>
        </p:nvSpPr>
        <p:spPr>
          <a:xfrm>
            <a:off x="749050" y="1668875"/>
            <a:ext cx="3488400" cy="4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Inorder Traversal (LVR)</a:t>
            </a:r>
            <a:endParaRPr b="1" sz="1800">
              <a:solidFill>
                <a:schemeClr val="dk2"/>
              </a:solidFill>
            </a:endParaRPr>
          </a:p>
        </p:txBody>
      </p:sp>
      <p:sp>
        <p:nvSpPr>
          <p:cNvPr id="376" name="Google Shape;376;g2c5ea7e8553_0_13"/>
          <p:cNvSpPr txBox="1"/>
          <p:nvPr/>
        </p:nvSpPr>
        <p:spPr>
          <a:xfrm>
            <a:off x="3354300" y="1655075"/>
            <a:ext cx="52185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282829"/>
                </a:solidFill>
                <a:highlight>
                  <a:srgbClr val="FFFFFF"/>
                </a:highlight>
                <a:latin typeface="Montserrat"/>
                <a:ea typeface="Montserrat"/>
                <a:cs typeface="Montserrat"/>
                <a:sym typeface="Montserrat"/>
              </a:rPr>
              <a:t>In-Order Traversal will print values in increasing order (BST)or from the </a:t>
            </a:r>
            <a:r>
              <a:rPr lang="en-GB" sz="1150">
                <a:solidFill>
                  <a:srgbClr val="282829"/>
                </a:solidFill>
                <a:highlight>
                  <a:srgbClr val="FFFFFF"/>
                </a:highlight>
                <a:latin typeface="Montserrat"/>
                <a:ea typeface="Montserrat"/>
                <a:cs typeface="Montserrat"/>
                <a:sym typeface="Montserrat"/>
              </a:rPr>
              <a:t>leftmost</a:t>
            </a:r>
            <a:r>
              <a:rPr lang="en-GB" sz="1150">
                <a:solidFill>
                  <a:srgbClr val="282829"/>
                </a:solidFill>
                <a:highlight>
                  <a:srgbClr val="FFFFFF"/>
                </a:highlight>
                <a:latin typeface="Montserrat"/>
                <a:ea typeface="Montserrat"/>
                <a:cs typeface="Montserrat"/>
                <a:sym typeface="Montserrat"/>
              </a:rPr>
              <a:t> leaf to the rightmost one</a:t>
            </a:r>
            <a:endParaRPr sz="1800">
              <a:solidFill>
                <a:schemeClr val="dk2"/>
              </a:solidFill>
              <a:latin typeface="Montserrat"/>
              <a:ea typeface="Montserrat"/>
              <a:cs typeface="Montserrat"/>
              <a:sym typeface="Montserrat"/>
            </a:endParaRPr>
          </a:p>
        </p:txBody>
      </p:sp>
      <p:sp>
        <p:nvSpPr>
          <p:cNvPr id="377" name="Google Shape;377;g2c5ea7e8553_0_13"/>
          <p:cNvSpPr txBox="1"/>
          <p:nvPr/>
        </p:nvSpPr>
        <p:spPr>
          <a:xfrm>
            <a:off x="748850" y="2259025"/>
            <a:ext cx="3488400" cy="4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Preorder Traversal (VLR)</a:t>
            </a:r>
            <a:endParaRPr b="1" sz="1800">
              <a:solidFill>
                <a:schemeClr val="dk2"/>
              </a:solidFill>
            </a:endParaRPr>
          </a:p>
        </p:txBody>
      </p:sp>
      <p:sp>
        <p:nvSpPr>
          <p:cNvPr id="378" name="Google Shape;378;g2c5ea7e8553_0_13"/>
          <p:cNvSpPr txBox="1"/>
          <p:nvPr/>
        </p:nvSpPr>
        <p:spPr>
          <a:xfrm>
            <a:off x="3634450" y="2245225"/>
            <a:ext cx="4642500" cy="4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282829"/>
                </a:solidFill>
                <a:latin typeface="Montserrat"/>
                <a:ea typeface="Montserrat"/>
                <a:cs typeface="Montserrat"/>
                <a:sym typeface="Montserrat"/>
              </a:rPr>
              <a:t>Pre-order traversal is used to create a </a:t>
            </a:r>
            <a:r>
              <a:rPr b="1" lang="en-GB" sz="1200">
                <a:solidFill>
                  <a:srgbClr val="282829"/>
                </a:solidFill>
                <a:latin typeface="Montserrat"/>
                <a:ea typeface="Montserrat"/>
                <a:cs typeface="Montserrat"/>
                <a:sym typeface="Montserrat"/>
              </a:rPr>
              <a:t>copy of the tree</a:t>
            </a:r>
            <a:r>
              <a:rPr lang="en-GB" sz="1200">
                <a:solidFill>
                  <a:schemeClr val="dk2"/>
                </a:solidFill>
                <a:latin typeface="Montserrat"/>
                <a:ea typeface="Montserrat"/>
                <a:cs typeface="Montserrat"/>
                <a:sym typeface="Montserrat"/>
              </a:rPr>
              <a:t>  </a:t>
            </a:r>
            <a:endParaRPr sz="1200">
              <a:solidFill>
                <a:schemeClr val="dk2"/>
              </a:solidFill>
              <a:latin typeface="Montserrat"/>
              <a:ea typeface="Montserrat"/>
              <a:cs typeface="Montserrat"/>
              <a:sym typeface="Montserrat"/>
            </a:endParaRPr>
          </a:p>
        </p:txBody>
      </p:sp>
      <p:sp>
        <p:nvSpPr>
          <p:cNvPr id="379" name="Google Shape;379;g2c5ea7e8553_0_13"/>
          <p:cNvSpPr txBox="1"/>
          <p:nvPr/>
        </p:nvSpPr>
        <p:spPr>
          <a:xfrm>
            <a:off x="748850" y="2849175"/>
            <a:ext cx="3488400" cy="4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Postorder Traversal (LRV)</a:t>
            </a:r>
            <a:endParaRPr b="1" sz="1800">
              <a:solidFill>
                <a:schemeClr val="dk2"/>
              </a:solidFill>
            </a:endParaRPr>
          </a:p>
        </p:txBody>
      </p:sp>
      <p:sp>
        <p:nvSpPr>
          <p:cNvPr id="380" name="Google Shape;380;g2c5ea7e8553_0_13"/>
          <p:cNvSpPr txBox="1"/>
          <p:nvPr/>
        </p:nvSpPr>
        <p:spPr>
          <a:xfrm>
            <a:off x="3709150" y="2835375"/>
            <a:ext cx="4567800" cy="4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282829"/>
                </a:solidFill>
                <a:latin typeface="Montserrat"/>
                <a:ea typeface="Montserrat"/>
                <a:cs typeface="Montserrat"/>
                <a:sym typeface="Montserrat"/>
              </a:rPr>
              <a:t>Postorder traversal is used to </a:t>
            </a:r>
            <a:r>
              <a:rPr b="1" lang="en-GB" sz="1200">
                <a:solidFill>
                  <a:srgbClr val="282829"/>
                </a:solidFill>
                <a:latin typeface="Montserrat"/>
                <a:ea typeface="Montserrat"/>
                <a:cs typeface="Montserrat"/>
                <a:sym typeface="Montserrat"/>
              </a:rPr>
              <a:t>delete the tree </a:t>
            </a:r>
            <a:r>
              <a:rPr lang="en-GB" sz="1200">
                <a:solidFill>
                  <a:srgbClr val="282829"/>
                </a:solidFill>
                <a:latin typeface="Montserrat"/>
                <a:ea typeface="Montserrat"/>
                <a:cs typeface="Montserrat"/>
                <a:sym typeface="Montserrat"/>
              </a:rPr>
              <a:t>from leaves nodes to the root.</a:t>
            </a:r>
            <a:endParaRPr sz="1200">
              <a:solidFill>
                <a:schemeClr val="dk2"/>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6" name="Google Shape;386;p24"/>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87" name="Google Shape;387;p2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388" name="Google Shape;388;p24"/>
          <p:cNvPicPr preferRelativeResize="0"/>
          <p:nvPr/>
        </p:nvPicPr>
        <p:blipFill rotWithShape="1">
          <a:blip r:embed="rId5">
            <a:alphaModFix/>
          </a:blip>
          <a:srcRect b="0" l="0" r="0" t="0"/>
          <a:stretch/>
        </p:blipFill>
        <p:spPr>
          <a:xfrm>
            <a:off x="749050" y="1485550"/>
            <a:ext cx="7759599" cy="255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31"/>
          <p:cNvGrpSpPr/>
          <p:nvPr/>
        </p:nvGrpSpPr>
        <p:grpSpPr>
          <a:xfrm>
            <a:off x="0" y="0"/>
            <a:ext cx="9144000" cy="5143500"/>
            <a:chOff x="0" y="0"/>
            <a:chExt cx="9144000" cy="5143500"/>
          </a:xfrm>
        </p:grpSpPr>
        <p:pic>
          <p:nvPicPr>
            <p:cNvPr id="394" name="Google Shape;394;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5" name="Google Shape;395;p31"/>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6" name="Google Shape;396;p31"/>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extLst>
                  <a:ext uri="http://customooxmlschemas.google.com/">
                    <go:slidesCustomData xmlns:go="http://customooxmlschemas.google.com/" textRoundtripDataId="1"/>
                  </a:ext>
                </a:extLst>
              </a:rPr>
              <a:t>Other Types of Trees</a:t>
            </a:r>
            <a:endParaRPr b="0" i="0" sz="1100" u="none" cap="none" strike="noStrike">
              <a:solidFill>
                <a:srgbClr val="103452"/>
              </a:solidFill>
              <a:latin typeface="Montserrat"/>
              <a:ea typeface="Montserrat"/>
              <a:cs typeface="Montserrat"/>
              <a:sym typeface="Montserrat"/>
            </a:endParaRPr>
          </a:p>
        </p:txBody>
      </p:sp>
      <p:pic>
        <p:nvPicPr>
          <p:cNvPr id="397" name="Google Shape;397;p3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98" name="Google Shape;398;p31"/>
          <p:cNvSpPr txBox="1"/>
          <p:nvPr/>
        </p:nvSpPr>
        <p:spPr>
          <a:xfrm>
            <a:off x="1265300" y="1593750"/>
            <a:ext cx="6810600" cy="1662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i="0" lang="en-GB" sz="2000" u="none" cap="none" strike="noStrike">
                <a:solidFill>
                  <a:srgbClr val="103452"/>
                </a:solidFill>
                <a:latin typeface="Montserrat"/>
                <a:ea typeface="Montserrat"/>
                <a:cs typeface="Montserrat"/>
                <a:sym typeface="Montserrat"/>
              </a:rPr>
              <a:t>B-Trees</a:t>
            </a:r>
            <a:endParaRPr/>
          </a:p>
          <a:p>
            <a:pPr indent="-330200" lvl="0" marL="457200" marR="0" rtl="0" algn="l">
              <a:lnSpc>
                <a:spcPct val="115000"/>
              </a:lnSpc>
              <a:spcBef>
                <a:spcPts val="0"/>
              </a:spcBef>
              <a:spcAft>
                <a:spcPts val="0"/>
              </a:spcAft>
              <a:buClr>
                <a:srgbClr val="103452"/>
              </a:buClr>
              <a:buSzPts val="1600"/>
              <a:buFont typeface="Montserrat"/>
              <a:buChar char="●"/>
            </a:pPr>
            <a:r>
              <a:rPr b="1" i="0" lang="en-GB" sz="2000" u="none" cap="none" strike="noStrike">
                <a:solidFill>
                  <a:srgbClr val="1F1F1F"/>
                </a:solidFill>
                <a:latin typeface="Montserrat"/>
                <a:ea typeface="Montserrat"/>
                <a:cs typeface="Montserrat"/>
                <a:sym typeface="Montserrat"/>
              </a:rPr>
              <a:t>AVL Tree</a:t>
            </a:r>
            <a:endParaRPr/>
          </a:p>
          <a:p>
            <a:pPr indent="-330200" lvl="0" marL="457200" marR="0" rtl="0" algn="l">
              <a:lnSpc>
                <a:spcPct val="115000"/>
              </a:lnSpc>
              <a:spcBef>
                <a:spcPts val="0"/>
              </a:spcBef>
              <a:spcAft>
                <a:spcPts val="0"/>
              </a:spcAft>
              <a:buClr>
                <a:srgbClr val="103452"/>
              </a:buClr>
              <a:buSzPts val="1600"/>
              <a:buFont typeface="Montserrat"/>
              <a:buChar char="●"/>
            </a:pPr>
            <a:r>
              <a:rPr b="1" i="0" lang="en-GB" sz="2000" u="none" cap="none" strike="noStrike">
                <a:solidFill>
                  <a:srgbClr val="1F1F1F"/>
                </a:solidFill>
                <a:latin typeface="Montserrat"/>
                <a:ea typeface="Montserrat"/>
                <a:cs typeface="Montserrat"/>
                <a:sym typeface="Montserrat"/>
              </a:rPr>
              <a:t>Red-Black Tree</a:t>
            </a:r>
            <a:endParaRPr/>
          </a:p>
          <a:p>
            <a:pPr indent="-330200" lvl="0" marL="457200" marR="0" rtl="0" algn="l">
              <a:lnSpc>
                <a:spcPct val="115000"/>
              </a:lnSpc>
              <a:spcBef>
                <a:spcPts val="0"/>
              </a:spcBef>
              <a:spcAft>
                <a:spcPts val="0"/>
              </a:spcAft>
              <a:buClr>
                <a:srgbClr val="103452"/>
              </a:buClr>
              <a:buSzPts val="1600"/>
              <a:buFont typeface="Montserrat"/>
              <a:buChar char="●"/>
            </a:pPr>
            <a:r>
              <a:rPr b="1" i="0" lang="en-GB" sz="2000" u="none" cap="none" strike="noStrike">
                <a:solidFill>
                  <a:srgbClr val="1F1F1F"/>
                </a:solidFill>
                <a:latin typeface="Montserrat"/>
                <a:ea typeface="Montserrat"/>
                <a:cs typeface="Montserrat"/>
                <a:sym typeface="Montserrat"/>
              </a:rPr>
              <a:t>Segment Tree</a:t>
            </a:r>
            <a:endParaRPr/>
          </a:p>
          <a:p>
            <a:pPr indent="-228600" lvl="0" marL="457200" marR="0" rtl="0" algn="l">
              <a:lnSpc>
                <a:spcPct val="115000"/>
              </a:lnSpc>
              <a:spcBef>
                <a:spcPts val="0"/>
              </a:spcBef>
              <a:spcAft>
                <a:spcPts val="0"/>
              </a:spcAft>
              <a:buClr>
                <a:srgbClr val="103452"/>
              </a:buClr>
              <a:buSzPts val="1600"/>
              <a:buFont typeface="Montserrat"/>
              <a:buNone/>
            </a:pPr>
            <a:r>
              <a:t/>
            </a:r>
            <a:endParaRPr b="1" i="0" sz="16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 name="Shape 402"/>
        <p:cNvGrpSpPr/>
        <p:nvPr/>
      </p:nvGrpSpPr>
      <p:grpSpPr>
        <a:xfrm>
          <a:off x="0" y="0"/>
          <a:ext cx="0" cy="0"/>
          <a:chOff x="0" y="0"/>
          <a:chExt cx="0" cy="0"/>
        </a:xfrm>
      </p:grpSpPr>
      <p:pic>
        <p:nvPicPr>
          <p:cNvPr id="403" name="Google Shape;403;g2c3924c436e_2_0"/>
          <p:cNvPicPr preferRelativeResize="0"/>
          <p:nvPr/>
        </p:nvPicPr>
        <p:blipFill rotWithShape="1">
          <a:blip r:embed="rId3">
            <a:alphaModFix/>
          </a:blip>
          <a:srcRect b="0" l="0" r="0" t="0"/>
          <a:stretch/>
        </p:blipFill>
        <p:spPr>
          <a:xfrm>
            <a:off x="0" y="0"/>
            <a:ext cx="9144000" cy="5143505"/>
          </a:xfrm>
          <a:prstGeom prst="rect">
            <a:avLst/>
          </a:prstGeom>
          <a:noFill/>
          <a:ln>
            <a:noFill/>
          </a:ln>
        </p:spPr>
      </p:pic>
      <p:pic>
        <p:nvPicPr>
          <p:cNvPr id="404" name="Google Shape;404;g2c3924c436e_2_0"/>
          <p:cNvPicPr preferRelativeResize="0"/>
          <p:nvPr/>
        </p:nvPicPr>
        <p:blipFill rotWithShape="1">
          <a:blip r:embed="rId4">
            <a:alphaModFix/>
          </a:blip>
          <a:srcRect b="0" l="0" r="0" t="0"/>
          <a:stretch/>
        </p:blipFill>
        <p:spPr>
          <a:xfrm>
            <a:off x="8769" y="0"/>
            <a:ext cx="9126462" cy="5143499"/>
          </a:xfrm>
          <a:prstGeom prst="rect">
            <a:avLst/>
          </a:prstGeom>
          <a:noFill/>
          <a:ln>
            <a:noFill/>
          </a:ln>
        </p:spPr>
      </p:pic>
      <p:sp>
        <p:nvSpPr>
          <p:cNvPr id="405" name="Google Shape;405;g2c3924c436e_2_0"/>
          <p:cNvSpPr txBox="1"/>
          <p:nvPr/>
        </p:nvSpPr>
        <p:spPr>
          <a:xfrm>
            <a:off x="6045030" y="194625"/>
            <a:ext cx="4862400" cy="1038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Thank you </a:t>
            </a:r>
            <a:endParaRPr b="1" i="0" sz="34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for joining us</a:t>
            </a:r>
            <a:endParaRPr b="1" i="0" sz="3400" u="none" cap="none" strike="noStrike">
              <a:solidFill>
                <a:srgbClr val="FFFFFF"/>
              </a:solidFill>
              <a:latin typeface="Poppins"/>
              <a:ea typeface="Poppins"/>
              <a:cs typeface="Poppins"/>
              <a:sym typeface="Poppins"/>
            </a:endParaRPr>
          </a:p>
        </p:txBody>
      </p:sp>
      <p:sp>
        <p:nvSpPr>
          <p:cNvPr id="406" name="Google Shape;406;g2c3924c436e_2_0"/>
          <p:cNvSpPr txBox="1"/>
          <p:nvPr/>
        </p:nvSpPr>
        <p:spPr>
          <a:xfrm>
            <a:off x="3998775" y="1745750"/>
            <a:ext cx="5256000" cy="1908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120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Take regular breaks</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Stay hydrated</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Avoid prolonged screen time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Practice good posture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Get regular exercise</a:t>
            </a:r>
            <a:endParaRPr b="0" i="0" sz="2000" u="none" cap="none" strike="noStrike">
              <a:solidFill>
                <a:srgbClr val="C4A542"/>
              </a:solidFill>
              <a:latin typeface="Poppins Medium"/>
              <a:ea typeface="Poppins Medium"/>
              <a:cs typeface="Poppins Medium"/>
              <a:sym typeface="Poppins Medium"/>
            </a:endParaRPr>
          </a:p>
        </p:txBody>
      </p:sp>
      <p:pic>
        <p:nvPicPr>
          <p:cNvPr id="407" name="Google Shape;407;g2c3924c436e_2_0"/>
          <p:cNvPicPr preferRelativeResize="0"/>
          <p:nvPr/>
        </p:nvPicPr>
        <p:blipFill rotWithShape="1">
          <a:blip r:embed="rId5">
            <a:alphaModFix/>
          </a:blip>
          <a:srcRect b="0" l="0" r="0" t="0"/>
          <a:stretch/>
        </p:blipFill>
        <p:spPr>
          <a:xfrm>
            <a:off x="2994075" y="326275"/>
            <a:ext cx="2176748" cy="427250"/>
          </a:xfrm>
          <a:prstGeom prst="rect">
            <a:avLst/>
          </a:prstGeom>
          <a:noFill/>
          <a:ln>
            <a:noFill/>
          </a:ln>
        </p:spPr>
      </p:pic>
      <p:sp>
        <p:nvSpPr>
          <p:cNvPr id="408" name="Google Shape;408;g2c3924c436e_2_0"/>
          <p:cNvSpPr txBox="1"/>
          <p:nvPr/>
        </p:nvSpPr>
        <p:spPr>
          <a:xfrm>
            <a:off x="3808475" y="3869750"/>
            <a:ext cx="4435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1" lang="en-GB" sz="1600" u="none" cap="none" strike="noStrike">
                <a:solidFill>
                  <a:schemeClr val="lt1"/>
                </a:solidFill>
                <a:latin typeface="Spectral"/>
                <a:ea typeface="Spectral"/>
                <a:cs typeface="Spectral"/>
                <a:sym typeface="Spectral"/>
              </a:rPr>
              <a:t>“With great power comes great responsibility”</a:t>
            </a:r>
            <a:endParaRPr b="1" i="1" sz="1600" u="none" cap="none" strike="noStrike">
              <a:solidFill>
                <a:schemeClr val="lt1"/>
              </a:solidFill>
              <a:latin typeface="Spectral"/>
              <a:ea typeface="Spectral"/>
              <a:cs typeface="Spectral"/>
              <a:sym typeface="Spectral"/>
            </a:endParaRPr>
          </a:p>
        </p:txBody>
      </p:sp>
      <p:cxnSp>
        <p:nvCxnSpPr>
          <p:cNvPr id="409" name="Google Shape;409;g2c3924c436e_2_0"/>
          <p:cNvCxnSpPr/>
          <p:nvPr/>
        </p:nvCxnSpPr>
        <p:spPr>
          <a:xfrm>
            <a:off x="3603775" y="4277925"/>
            <a:ext cx="4435800" cy="8100"/>
          </a:xfrm>
          <a:prstGeom prst="straightConnector1">
            <a:avLst/>
          </a:prstGeom>
          <a:noFill/>
          <a:ln cap="flat" cmpd="sng" w="9525">
            <a:solidFill>
              <a:srgbClr val="C4A542"/>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pic>
        <p:nvPicPr>
          <p:cNvPr id="414" name="Google Shape;414;p56"/>
          <p:cNvPicPr preferRelativeResize="0"/>
          <p:nvPr/>
        </p:nvPicPr>
        <p:blipFill rotWithShape="1">
          <a:blip r:embed="rId4">
            <a:alphaModFix/>
          </a:blip>
          <a:srcRect b="0" l="0" r="0" t="0"/>
          <a:stretch/>
        </p:blipFill>
        <p:spPr>
          <a:xfrm>
            <a:off x="0" y="-12"/>
            <a:ext cx="9144000" cy="5143516"/>
          </a:xfrm>
          <a:prstGeom prst="rect">
            <a:avLst/>
          </a:prstGeom>
          <a:noFill/>
          <a:ln>
            <a:noFill/>
          </a:ln>
        </p:spPr>
      </p:pic>
      <p:sp>
        <p:nvSpPr>
          <p:cNvPr id="415" name="Google Shape;415;p56"/>
          <p:cNvSpPr txBox="1"/>
          <p:nvPr/>
        </p:nvSpPr>
        <p:spPr>
          <a:xfrm>
            <a:off x="740650" y="1313213"/>
            <a:ext cx="7481100" cy="830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FFFFFF"/>
                </a:solidFill>
                <a:latin typeface="Montserrat"/>
                <a:ea typeface="Montserrat"/>
                <a:cs typeface="Montserrat"/>
                <a:sym typeface="Montserrat"/>
              </a:rPr>
              <a:t>Questions and Answers</a:t>
            </a:r>
            <a:endParaRPr b="1" i="0" sz="3000" u="none" cap="none" strike="noStrike">
              <a:solidFill>
                <a:srgbClr val="FFFFFF"/>
              </a:solidFill>
              <a:latin typeface="Montserrat"/>
              <a:ea typeface="Montserrat"/>
              <a:cs typeface="Montserrat"/>
              <a:sym typeface="Montserrat"/>
            </a:endParaRPr>
          </a:p>
        </p:txBody>
      </p:sp>
      <p:sp>
        <p:nvSpPr>
          <p:cNvPr id="416" name="Google Shape;416;p56"/>
          <p:cNvSpPr txBox="1"/>
          <p:nvPr/>
        </p:nvSpPr>
        <p:spPr>
          <a:xfrm>
            <a:off x="1827100" y="2194350"/>
            <a:ext cx="5308200" cy="37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GB" sz="1500" u="none" cap="none" strike="noStrike">
                <a:solidFill>
                  <a:schemeClr val="lt1"/>
                </a:solidFill>
                <a:latin typeface="Montserrat SemiBold"/>
                <a:ea typeface="Montserrat SemiBold"/>
                <a:cs typeface="Montserrat SemiBold"/>
                <a:sym typeface="Montserrat SemiBold"/>
              </a:rPr>
              <a:t>Questions around Non-Linear Data Structures Part 1</a:t>
            </a:r>
            <a:endParaRPr b="0" i="0" sz="1500" u="none" cap="none" strike="noStrik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2c3924c436e_1_103"/>
          <p:cNvPicPr preferRelativeResize="0"/>
          <p:nvPr/>
        </p:nvPicPr>
        <p:blipFill rotWithShape="1">
          <a:blip r:embed="rId3">
            <a:alphaModFix/>
          </a:blip>
          <a:srcRect b="-24192" l="-1700" r="1698" t="62820"/>
          <a:stretch/>
        </p:blipFill>
        <p:spPr>
          <a:xfrm>
            <a:off x="-160222" y="-1"/>
            <a:ext cx="9304222" cy="3335613"/>
          </a:xfrm>
          <a:prstGeom prst="rect">
            <a:avLst/>
          </a:prstGeom>
          <a:noFill/>
          <a:ln>
            <a:noFill/>
          </a:ln>
        </p:spPr>
      </p:pic>
      <p:pic>
        <p:nvPicPr>
          <p:cNvPr descr="URL-WHITE.png" id="89" name="Google Shape;89;g2c3924c436e_1_103">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0" name="Google Shape;90;g2c3924c436e_1_103"/>
          <p:cNvSpPr txBox="1"/>
          <p:nvPr/>
        </p:nvSpPr>
        <p:spPr>
          <a:xfrm>
            <a:off x="1307688" y="2138450"/>
            <a:ext cx="6528600" cy="21777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FFFFFF"/>
              </a:solidFill>
              <a:latin typeface="Montserrat Light"/>
              <a:ea typeface="Montserrat Light"/>
              <a:cs typeface="Montserrat Light"/>
              <a:sym typeface="Montserrat Light"/>
            </a:endParaRPr>
          </a:p>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000000"/>
                </a:solidFill>
                <a:latin typeface="Montserrat"/>
                <a:ea typeface="Montserrat"/>
                <a:cs typeface="Montserrat"/>
                <a:sym typeface="Montserrat"/>
              </a:rPr>
              <a:t>Guided Learning Hours</a:t>
            </a:r>
            <a:endParaRPr b="1" i="0" sz="18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300"/>
              <a:buFont typeface="Arial"/>
              <a:buNone/>
            </a:pPr>
            <a:r>
              <a:rPr b="1" i="1" lang="en-GB" sz="1300" u="none" cap="none" strike="noStrike">
                <a:solidFill>
                  <a:srgbClr val="57CEA0"/>
                </a:solidFill>
                <a:latin typeface="Montserrat"/>
                <a:ea typeface="Montserrat"/>
                <a:cs typeface="Montserrat"/>
                <a:sym typeface="Montserrat"/>
              </a:rPr>
              <a:t>By now, ideally you should have 7 GLHs per week accrued. Remember to attend any and all sessions for support, and to ensure you reach 112 GLHs by the close of your Skills Bootcamp.</a:t>
            </a:r>
            <a:endParaRPr b="1" i="1" sz="13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100"/>
              <a:buFont typeface="Arial"/>
              <a:buNone/>
            </a:pPr>
            <a:r>
              <a:t/>
            </a:r>
            <a:endParaRPr b="1" i="1" sz="1100" u="none" cap="none" strike="noStrike">
              <a:solidFill>
                <a:srgbClr val="57CEA0"/>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i="1" sz="11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i="1" sz="11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ontserrat"/>
              <a:ea typeface="Montserrat"/>
              <a:cs typeface="Montserrat"/>
              <a:sym typeface="Montserrat"/>
            </a:endParaRPr>
          </a:p>
        </p:txBody>
      </p:sp>
      <p:sp>
        <p:nvSpPr>
          <p:cNvPr id="91" name="Google Shape;91;g2c3924c436e_1_103"/>
          <p:cNvSpPr txBox="1"/>
          <p:nvPr/>
        </p:nvSpPr>
        <p:spPr>
          <a:xfrm>
            <a:off x="509560" y="738275"/>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Clr>
                <a:srgbClr val="000000"/>
              </a:buClr>
              <a:buSzPts val="4100"/>
              <a:buFont typeface="Arial"/>
              <a:buNone/>
            </a:pPr>
            <a:r>
              <a:rPr b="1" i="0" lang="en-GB" sz="4100" u="none" cap="none" strike="noStrike">
                <a:solidFill>
                  <a:srgbClr val="FFFFFF"/>
                </a:solidFill>
                <a:latin typeface="Montserrat"/>
                <a:ea typeface="Montserrat"/>
                <a:cs typeface="Montserrat"/>
                <a:sym typeface="Montserrat"/>
              </a:rPr>
              <a:t>Reminders!</a:t>
            </a:r>
            <a:endParaRPr b="1" i="0" sz="2200" u="none" cap="none" strike="noStrike">
              <a:solidFill>
                <a:srgbClr val="FFFFFF"/>
              </a:solidFill>
              <a:latin typeface="Montserrat"/>
              <a:ea typeface="Montserrat"/>
              <a:cs typeface="Montserrat"/>
              <a:sym typeface="Montserrat"/>
            </a:endParaRPr>
          </a:p>
        </p:txBody>
      </p:sp>
      <p:sp>
        <p:nvSpPr>
          <p:cNvPr id="92" name="Google Shape;92;g2c3924c436e_1_103"/>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2c3924c436e_1_111"/>
          <p:cNvPicPr preferRelativeResize="0"/>
          <p:nvPr/>
        </p:nvPicPr>
        <p:blipFill rotWithShape="1">
          <a:blip r:embed="rId3">
            <a:alphaModFix/>
          </a:blip>
          <a:srcRect b="21763" l="-1700" r="1698" t="62820"/>
          <a:stretch/>
        </p:blipFill>
        <p:spPr>
          <a:xfrm>
            <a:off x="-160225" y="-1"/>
            <a:ext cx="9304226" cy="837850"/>
          </a:xfrm>
          <a:prstGeom prst="rect">
            <a:avLst/>
          </a:prstGeom>
          <a:noFill/>
          <a:ln>
            <a:noFill/>
          </a:ln>
        </p:spPr>
      </p:pic>
      <p:pic>
        <p:nvPicPr>
          <p:cNvPr descr="URL-WHITE.png" id="98" name="Google Shape;98;g2c3924c436e_1_111">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9" name="Google Shape;99;g2c3924c436e_1_111"/>
          <p:cNvSpPr txBox="1"/>
          <p:nvPr/>
        </p:nvSpPr>
        <p:spPr>
          <a:xfrm>
            <a:off x="390410" y="891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Clr>
                <a:srgbClr val="000000"/>
              </a:buClr>
              <a:buSzPts val="3500"/>
              <a:buFont typeface="Arial"/>
              <a:buNone/>
            </a:pPr>
            <a:r>
              <a:rPr b="1" i="0" lang="en-GB" sz="3500" u="none" cap="none" strike="noStrike">
                <a:solidFill>
                  <a:srgbClr val="FFFFFF"/>
                </a:solidFill>
                <a:latin typeface="Montserrat"/>
                <a:ea typeface="Montserrat"/>
                <a:cs typeface="Montserrat"/>
                <a:sym typeface="Montserrat"/>
              </a:rPr>
              <a:t>Progression Criteria</a:t>
            </a:r>
            <a:endParaRPr b="1" i="0" sz="1600" u="none" cap="none" strike="noStrike">
              <a:solidFill>
                <a:srgbClr val="FFFFFF"/>
              </a:solidFill>
              <a:latin typeface="Montserrat"/>
              <a:ea typeface="Montserrat"/>
              <a:cs typeface="Montserrat"/>
              <a:sym typeface="Montserrat"/>
            </a:endParaRPr>
          </a:p>
        </p:txBody>
      </p:sp>
      <p:sp>
        <p:nvSpPr>
          <p:cNvPr id="100" name="Google Shape;100;g2c3924c436e_1_111"/>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101" name="Google Shape;101;g2c3924c436e_1_111"/>
          <p:cNvSpPr txBox="1"/>
          <p:nvPr/>
        </p:nvSpPr>
        <p:spPr>
          <a:xfrm>
            <a:off x="180800" y="918775"/>
            <a:ext cx="8826600" cy="412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GB" sz="1300" u="none" cap="none" strike="noStrike">
                <a:solidFill>
                  <a:schemeClr val="dk1"/>
                </a:solidFill>
                <a:latin typeface="Montserrat"/>
                <a:ea typeface="Montserrat"/>
                <a:cs typeface="Montserrat"/>
                <a:sym typeface="Montserrat"/>
              </a:rPr>
              <a:t>✅ </a:t>
            </a:r>
            <a:r>
              <a:rPr b="1" i="0" lang="en-GB" sz="1300" u="none" cap="none" strike="noStrike">
                <a:solidFill>
                  <a:schemeClr val="dk1"/>
                </a:solidFill>
                <a:latin typeface="Montserrat"/>
                <a:ea typeface="Montserrat"/>
                <a:cs typeface="Montserrat"/>
                <a:sym typeface="Montserrat"/>
              </a:rPr>
              <a:t>Criterion 1: Initial Requirements</a:t>
            </a:r>
            <a:endParaRPr b="1"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150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Complete 15 hours of Guided Learning Hours and the first four tasks within two weeks.</a:t>
            </a:r>
            <a:endParaRPr b="0" i="0" sz="1300" u="none" cap="none" strike="noStrike">
              <a:solidFill>
                <a:schemeClr val="dk1"/>
              </a:solidFill>
              <a:latin typeface="Montserrat"/>
              <a:ea typeface="Montserrat"/>
              <a:cs typeface="Montserrat"/>
              <a:sym typeface="Montserrat"/>
            </a:endParaRPr>
          </a:p>
          <a:p>
            <a:pPr indent="0" lvl="0" marL="0" marR="0" rtl="0" algn="l">
              <a:lnSpc>
                <a:spcPct val="115000"/>
              </a:lnSpc>
              <a:spcBef>
                <a:spcPts val="1500"/>
              </a:spcBef>
              <a:spcAft>
                <a:spcPts val="0"/>
              </a:spcAft>
              <a:buClr>
                <a:schemeClr val="dk1"/>
              </a:buClr>
              <a:buSzPts val="1100"/>
              <a:buFont typeface="Arial"/>
              <a:buNone/>
            </a:pPr>
            <a:r>
              <a:rPr b="0" i="0" lang="en-GB" sz="1300" u="none" cap="none" strike="noStrike">
                <a:solidFill>
                  <a:schemeClr val="dk1"/>
                </a:solidFill>
                <a:latin typeface="Montserrat"/>
                <a:ea typeface="Montserrat"/>
                <a:cs typeface="Montserrat"/>
                <a:sym typeface="Montserrat"/>
              </a:rPr>
              <a:t>✅ </a:t>
            </a:r>
            <a:r>
              <a:rPr b="1" i="0" lang="en-GB" sz="1300" u="none" cap="none" strike="noStrike">
                <a:solidFill>
                  <a:schemeClr val="dk1"/>
                </a:solidFill>
                <a:latin typeface="Montserrat"/>
                <a:ea typeface="Montserrat"/>
                <a:cs typeface="Montserrat"/>
                <a:sym typeface="Montserrat"/>
              </a:rPr>
              <a:t>Criterion 2: Mid-Course Progress</a:t>
            </a:r>
            <a:endParaRPr b="1"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150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Software Engineering: Finish 14 tasks by week 8.</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Data Science: Finish 13 tasks by week 8.</a:t>
            </a:r>
            <a:endParaRPr b="0" i="0" sz="1300" u="none" cap="none" strike="noStrike">
              <a:solidFill>
                <a:schemeClr val="dk1"/>
              </a:solidFill>
              <a:latin typeface="Montserrat"/>
              <a:ea typeface="Montserrat"/>
              <a:cs typeface="Montserrat"/>
              <a:sym typeface="Montserrat"/>
            </a:endParaRPr>
          </a:p>
          <a:p>
            <a:pPr indent="0" lvl="0" marL="0" marR="0" rtl="0" algn="l">
              <a:lnSpc>
                <a:spcPct val="115000"/>
              </a:lnSpc>
              <a:spcBef>
                <a:spcPts val="1500"/>
              </a:spcBef>
              <a:spcAft>
                <a:spcPts val="0"/>
              </a:spcAft>
              <a:buClr>
                <a:schemeClr val="dk1"/>
              </a:buClr>
              <a:buSzPts val="1100"/>
              <a:buFont typeface="Arial"/>
              <a:buNone/>
            </a:pPr>
            <a:r>
              <a:rPr b="0" i="0" lang="en-GB" sz="1300" u="none" cap="none" strike="noStrike">
                <a:solidFill>
                  <a:schemeClr val="dk1"/>
                </a:solidFill>
                <a:latin typeface="Montserrat"/>
                <a:ea typeface="Montserrat"/>
                <a:cs typeface="Montserrat"/>
                <a:sym typeface="Montserrat"/>
              </a:rPr>
              <a:t>✅ </a:t>
            </a:r>
            <a:r>
              <a:rPr b="1" i="0" lang="en-GB" sz="1300" u="none" cap="none" strike="noStrike">
                <a:solidFill>
                  <a:schemeClr val="dk1"/>
                </a:solidFill>
                <a:latin typeface="Montserrat"/>
                <a:ea typeface="Montserrat"/>
                <a:cs typeface="Montserrat"/>
                <a:sym typeface="Montserrat"/>
              </a:rPr>
              <a:t>Criterion 3: Post-Course Progress</a:t>
            </a:r>
            <a:endParaRPr b="1"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150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Complete all mandatory tasks by 24th March 2024.</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Record an Invitation to Interview within 4 weeks of course completion, or by 30th March 2024.</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Achieve 112 GLH by 24th March 2024.</a:t>
            </a:r>
            <a:endParaRPr b="0" i="0" sz="1300" u="none" cap="none" strike="noStrike">
              <a:solidFill>
                <a:schemeClr val="dk1"/>
              </a:solidFill>
              <a:latin typeface="Montserrat"/>
              <a:ea typeface="Montserrat"/>
              <a:cs typeface="Montserrat"/>
              <a:sym typeface="Montserrat"/>
            </a:endParaRPr>
          </a:p>
          <a:p>
            <a:pPr indent="0" lvl="0" marL="0" marR="0" rtl="0" algn="l">
              <a:lnSpc>
                <a:spcPct val="115000"/>
              </a:lnSpc>
              <a:spcBef>
                <a:spcPts val="1500"/>
              </a:spcBef>
              <a:spcAft>
                <a:spcPts val="0"/>
              </a:spcAft>
              <a:buClr>
                <a:schemeClr val="dk1"/>
              </a:buClr>
              <a:buSzPts val="1100"/>
              <a:buFont typeface="Arial"/>
              <a:buNone/>
            </a:pPr>
            <a:r>
              <a:rPr b="0" i="0" lang="en-GB" sz="1300" u="none" cap="none" strike="noStrike">
                <a:solidFill>
                  <a:schemeClr val="dk1"/>
                </a:solidFill>
                <a:latin typeface="Montserrat"/>
                <a:ea typeface="Montserrat"/>
                <a:cs typeface="Montserrat"/>
                <a:sym typeface="Montserrat"/>
              </a:rPr>
              <a:t>✅ </a:t>
            </a:r>
            <a:r>
              <a:rPr b="1" i="0" lang="en-GB" sz="1300" u="none" cap="none" strike="noStrike">
                <a:solidFill>
                  <a:schemeClr val="dk1"/>
                </a:solidFill>
                <a:latin typeface="Montserrat"/>
                <a:ea typeface="Montserrat"/>
                <a:cs typeface="Montserrat"/>
                <a:sym typeface="Montserrat"/>
              </a:rPr>
              <a:t>Criterion 4: Employability</a:t>
            </a:r>
            <a:endParaRPr b="1"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150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Record a Final Job Outcome within 12 weeks of graduation, or by 23rd September 2024.</a:t>
            </a:r>
            <a:endParaRPr b="0" i="0" sz="13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1500"/>
              </a:spcBef>
              <a:spcAft>
                <a:spcPts val="0"/>
              </a:spcAft>
              <a:buClr>
                <a:srgbClr val="000000"/>
              </a:buClr>
              <a:buSzPts val="1400"/>
              <a:buFont typeface="Arial"/>
              <a:buNone/>
            </a:pPr>
            <a:r>
              <a:t/>
            </a:r>
            <a:endParaRPr b="0" i="0" sz="14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15"/>
          <p:cNvPicPr preferRelativeResize="0"/>
          <p:nvPr/>
        </p:nvPicPr>
        <p:blipFill rotWithShape="1">
          <a:blip r:embed="rId4">
            <a:alphaModFix/>
          </a:blip>
          <a:srcRect b="0" l="0" r="0" t="30099"/>
          <a:stretch/>
        </p:blipFill>
        <p:spPr>
          <a:xfrm>
            <a:off x="7154825" y="4576575"/>
            <a:ext cx="1885052" cy="456075"/>
          </a:xfrm>
          <a:prstGeom prst="rect">
            <a:avLst/>
          </a:prstGeom>
          <a:noFill/>
          <a:ln>
            <a:noFill/>
          </a:ln>
        </p:spPr>
      </p:pic>
      <p:sp>
        <p:nvSpPr>
          <p:cNvPr id="107" name="Google Shape;107;p15"/>
          <p:cNvSpPr txBox="1"/>
          <p:nvPr/>
        </p:nvSpPr>
        <p:spPr>
          <a:xfrm>
            <a:off x="416675" y="2147525"/>
            <a:ext cx="4796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chemeClr val="accent6"/>
                </a:solidFill>
                <a:latin typeface="Montserrat"/>
                <a:ea typeface="Montserrat"/>
                <a:cs typeface="Montserrat"/>
                <a:sym typeface="Montserrat"/>
              </a:rPr>
              <a:t>Trees</a:t>
            </a:r>
            <a:endParaRPr b="0" i="0" sz="1700" u="none" cap="none" strike="noStrike">
              <a:solidFill>
                <a:schemeClr val="accent6"/>
              </a:solidFill>
              <a:latin typeface="Arial"/>
              <a:ea typeface="Arial"/>
              <a:cs typeface="Arial"/>
              <a:sym typeface="Arial"/>
            </a:endParaRPr>
          </a:p>
        </p:txBody>
      </p:sp>
      <p:sp>
        <p:nvSpPr>
          <p:cNvPr id="108" name="Google Shape;108;p15"/>
          <p:cNvSpPr txBox="1"/>
          <p:nvPr/>
        </p:nvSpPr>
        <p:spPr>
          <a:xfrm>
            <a:off x="365975" y="3304275"/>
            <a:ext cx="4897800" cy="1272113"/>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Binary Trees</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Binary Search Trees</a:t>
            </a:r>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Tree Traversal</a:t>
            </a:r>
            <a:endParaRPr b="1" i="0" sz="1800" u="none" cap="none" strike="noStrike">
              <a:solidFill>
                <a:schemeClr val="accent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pSp>
        <p:nvGrpSpPr>
          <p:cNvPr id="113" name="Google Shape;113;p16"/>
          <p:cNvGrpSpPr/>
          <p:nvPr/>
        </p:nvGrpSpPr>
        <p:grpSpPr>
          <a:xfrm>
            <a:off x="0" y="0"/>
            <a:ext cx="9144000" cy="5143500"/>
            <a:chOff x="0" y="0"/>
            <a:chExt cx="9144000" cy="5143500"/>
          </a:xfrm>
        </p:grpSpPr>
        <p:pic>
          <p:nvPicPr>
            <p:cNvPr id="114" name="Google Shape;114;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5" name="Google Shape;115;p16"/>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 name="Google Shape;116;p16"/>
          <p:cNvSpPr txBox="1"/>
          <p:nvPr/>
        </p:nvSpPr>
        <p:spPr>
          <a:xfrm>
            <a:off x="1123950" y="591700"/>
            <a:ext cx="70197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The Role of Binary </a:t>
            </a:r>
            <a:r>
              <a:rPr b="1" lang="en-GB" sz="3000">
                <a:solidFill>
                  <a:srgbClr val="103452"/>
                </a:solidFill>
                <a:latin typeface="Montserrat"/>
                <a:ea typeface="Montserrat"/>
                <a:cs typeface="Montserrat"/>
                <a:sym typeface="Montserrat"/>
              </a:rPr>
              <a:t>T</a:t>
            </a:r>
            <a:r>
              <a:rPr b="1" i="0" lang="en-GB" sz="3000" u="none" cap="none" strike="noStrike">
                <a:solidFill>
                  <a:srgbClr val="103452"/>
                </a:solidFill>
                <a:latin typeface="Montserrat"/>
                <a:ea typeface="Montserrat"/>
                <a:cs typeface="Montserrat"/>
                <a:sym typeface="Montserrat"/>
              </a:rPr>
              <a:t>rees in Data Organisation</a:t>
            </a:r>
            <a:endParaRPr b="0" i="0" sz="3000" u="none" cap="none" strike="noStrike">
              <a:solidFill>
                <a:srgbClr val="103452"/>
              </a:solidFill>
              <a:latin typeface="Montserrat"/>
              <a:ea typeface="Montserrat"/>
              <a:cs typeface="Montserrat"/>
              <a:sym typeface="Montserrat"/>
            </a:endParaRPr>
          </a:p>
        </p:txBody>
      </p:sp>
      <p:pic>
        <p:nvPicPr>
          <p:cNvPr id="117" name="Google Shape;117;p1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18" name="Google Shape;118;p16"/>
          <p:cNvSpPr txBox="1"/>
          <p:nvPr/>
        </p:nvSpPr>
        <p:spPr>
          <a:xfrm>
            <a:off x="960450" y="1798700"/>
            <a:ext cx="7223100" cy="255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Montserrat"/>
                <a:ea typeface="Montserrat"/>
                <a:cs typeface="Montserrat"/>
                <a:sym typeface="Montserrat"/>
              </a:rPr>
              <a:t>Consider an e-commerce platform with an extensive product catalog organised hierarchically.</a:t>
            </a:r>
            <a:endParaRPr b="0" i="0" sz="16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100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Challenges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Efficient</a:t>
            </a:r>
            <a:r>
              <a:rPr b="0" i="0" lang="en-GB" sz="1600" u="none" cap="none" strike="noStrike">
                <a:solidFill>
                  <a:schemeClr val="dk1"/>
                </a:solidFill>
                <a:latin typeface="Montserrat"/>
                <a:ea typeface="Montserrat"/>
                <a:cs typeface="Montserrat"/>
                <a:sym typeface="Montserrat"/>
              </a:rPr>
              <a:t> searching and updating products.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Managing complex hierarchical relationships </a:t>
            </a:r>
            <a:r>
              <a:rPr b="0" i="0" lang="en-GB" sz="1600" u="none" cap="none" strike="noStrike">
                <a:solidFill>
                  <a:schemeClr val="dk1"/>
                </a:solidFill>
                <a:latin typeface="Montserrat"/>
                <a:ea typeface="Montserrat"/>
                <a:cs typeface="Montserrat"/>
                <a:sym typeface="Montserrat"/>
              </a:rPr>
              <a:t>between products and categories.</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pSp>
        <p:nvGrpSpPr>
          <p:cNvPr id="123" name="Google Shape;123;p17"/>
          <p:cNvGrpSpPr/>
          <p:nvPr/>
        </p:nvGrpSpPr>
        <p:grpSpPr>
          <a:xfrm>
            <a:off x="0" y="0"/>
            <a:ext cx="9144000" cy="5143500"/>
            <a:chOff x="0" y="0"/>
            <a:chExt cx="9144000" cy="5143500"/>
          </a:xfrm>
        </p:grpSpPr>
        <p:pic>
          <p:nvPicPr>
            <p:cNvPr id="124" name="Google Shape;124;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5" name="Google Shape;125;p17"/>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6" name="Google Shape;126;p1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27" name="Google Shape;127;p17"/>
          <p:cNvSpPr txBox="1"/>
          <p:nvPr/>
        </p:nvSpPr>
        <p:spPr>
          <a:xfrm>
            <a:off x="960450" y="385775"/>
            <a:ext cx="7223100" cy="4073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Solution with </a:t>
            </a:r>
            <a:r>
              <a:rPr b="1" i="0" lang="en-GB" sz="1600" u="none" cap="none" strike="noStrike">
                <a:solidFill>
                  <a:schemeClr val="dk1"/>
                </a:solidFill>
                <a:latin typeface="Montserrat"/>
                <a:ea typeface="Montserrat"/>
                <a:cs typeface="Montserrat"/>
                <a:sym typeface="Montserrat"/>
              </a:rPr>
              <a:t>Binary Trees</a:t>
            </a:r>
            <a:endParaRPr b="1"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Ideal for sorted data.</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Operations like </a:t>
            </a:r>
            <a:r>
              <a:rPr b="1" i="0" lang="en-GB" sz="1600" u="none" cap="none" strike="noStrike">
                <a:solidFill>
                  <a:schemeClr val="dk1"/>
                </a:solidFill>
                <a:latin typeface="Montserrat"/>
                <a:ea typeface="Montserrat"/>
                <a:cs typeface="Montserrat"/>
                <a:sym typeface="Montserrat"/>
              </a:rPr>
              <a:t>search, insert, and delete can be optimised</a:t>
            </a:r>
            <a:r>
              <a:rPr b="0" i="0" lang="en-GB" sz="1600" u="none" cap="none" strike="noStrike">
                <a:solidFill>
                  <a:schemeClr val="dk1"/>
                </a:solidFill>
                <a:latin typeface="Montserrat"/>
                <a:ea typeface="Montserrat"/>
                <a:cs typeface="Montserrat"/>
                <a:sym typeface="Montserrat"/>
              </a:rPr>
              <a:t>.</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Solution with </a:t>
            </a:r>
            <a:r>
              <a:rPr lang="en-GB" sz="1600">
                <a:solidFill>
                  <a:schemeClr val="dk1"/>
                </a:solidFill>
                <a:latin typeface="Montserrat"/>
                <a:ea typeface="Montserrat"/>
                <a:cs typeface="Montserrat"/>
                <a:sym typeface="Montserrat"/>
              </a:rPr>
              <a:t>Binary Search Trees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Ideal for organizing ordered data efficiently.</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Maintain a hierarchical structure based on value comparisons.</a:t>
            </a:r>
            <a:endParaRPr sz="1600">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Offer dynamic operations while ensuring logarithmic time complexity for search, insertion, and deletion.</a:t>
            </a:r>
            <a:endParaRPr sz="16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Real-World Impact: </a:t>
            </a:r>
            <a:r>
              <a:rPr b="1" i="0" lang="en-GB" sz="1600" u="none" cap="none" strike="noStrike">
                <a:solidFill>
                  <a:schemeClr val="dk1"/>
                </a:solidFill>
                <a:latin typeface="Montserrat"/>
                <a:ea typeface="Montserrat"/>
                <a:cs typeface="Montserrat"/>
                <a:sym typeface="Montserrat"/>
              </a:rPr>
              <a:t>Improved performance in querying and managing hierarchical data</a:t>
            </a:r>
            <a:r>
              <a:rPr b="0" i="0" lang="en-GB" sz="1600" u="none" cap="none" strike="noStrike">
                <a:solidFill>
                  <a:schemeClr val="dk1"/>
                </a:solidFill>
                <a:latin typeface="Montserrat"/>
                <a:ea typeface="Montserrat"/>
                <a:cs typeface="Montserrat"/>
                <a:sym typeface="Montserrat"/>
              </a:rPr>
              <a:t>, essential for a seamless user experience on the platform.</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3" name="Google Shape;133;p18"/>
          <p:cNvSpPr txBox="1"/>
          <p:nvPr/>
        </p:nvSpPr>
        <p:spPr>
          <a:xfrm>
            <a:off x="760800" y="731038"/>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Example: Visualising Binary Tree</a:t>
            </a:r>
            <a:endParaRPr b="0" i="0" sz="1000" u="none" cap="none" strike="noStrike">
              <a:solidFill>
                <a:srgbClr val="103452"/>
              </a:solidFill>
              <a:latin typeface="Montserrat"/>
              <a:ea typeface="Montserrat"/>
              <a:cs typeface="Montserrat"/>
              <a:sym typeface="Montserrat"/>
            </a:endParaRPr>
          </a:p>
        </p:txBody>
      </p:sp>
      <p:pic>
        <p:nvPicPr>
          <p:cNvPr id="134" name="Google Shape;134;p1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35" name="Google Shape;135;p18"/>
          <p:cNvSpPr txBox="1"/>
          <p:nvPr/>
        </p:nvSpPr>
        <p:spPr>
          <a:xfrm>
            <a:off x="971550" y="1416000"/>
            <a:ext cx="7200900" cy="26331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03452"/>
              </a:buClr>
              <a:buSzPts val="1500"/>
              <a:buFont typeface="Montserrat"/>
              <a:buChar char="●"/>
            </a:pPr>
            <a:r>
              <a:rPr b="0" i="0" lang="en-GB" sz="1600" u="none" cap="none" strike="noStrike">
                <a:solidFill>
                  <a:schemeClr val="dk1"/>
                </a:solidFill>
                <a:latin typeface="Montserrat"/>
                <a:ea typeface="Montserrat"/>
                <a:cs typeface="Montserrat"/>
                <a:sym typeface="Montserrat"/>
              </a:rPr>
              <a:t>Throughout the lecture we’ll use the phrases “Binary Tree” and “Binary Search Tree” interchangeably, but our focus is on the commonly used Binary Search Tree which has differences to the Binary Tree and will be explained in a few slides</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600" u="none" cap="none" strike="noStrike">
                <a:solidFill>
                  <a:schemeClr val="dk1"/>
                </a:solidFill>
                <a:latin typeface="Montserrat"/>
                <a:ea typeface="Montserrat"/>
                <a:cs typeface="Montserrat"/>
                <a:sym typeface="Montserrat"/>
              </a:rPr>
              <a:t>Let’s use a tool developed by </a:t>
            </a:r>
            <a:r>
              <a:rPr b="0" i="0" lang="en-GB" sz="1600" u="sng" cap="none" strike="noStrike">
                <a:solidFill>
                  <a:schemeClr val="hlink"/>
                </a:solidFill>
                <a:latin typeface="Montserrat"/>
                <a:ea typeface="Montserrat"/>
                <a:cs typeface="Montserrat"/>
                <a:sym typeface="Montserrat"/>
                <a:hlinkClick r:id="rId5"/>
              </a:rPr>
              <a:t>VISUALGO.NET</a:t>
            </a:r>
            <a:r>
              <a:rPr b="0" i="0" lang="en-GB" sz="1600" u="none" cap="none" strike="noStrike">
                <a:solidFill>
                  <a:schemeClr val="dk1"/>
                </a:solidFill>
                <a:latin typeface="Montserrat"/>
                <a:ea typeface="Montserrat"/>
                <a:cs typeface="Montserrat"/>
                <a:sym typeface="Montserrat"/>
              </a:rPr>
              <a:t> to show dynamic visualisations (as documented in the slides for convenience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